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 bookmarkIdSeed="4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98" r:id="rId4"/>
    <p:sldId id="440" r:id="rId5"/>
    <p:sldId id="441" r:id="rId6"/>
    <p:sldId id="306" r:id="rId7"/>
    <p:sldId id="387" r:id="rId8"/>
    <p:sldId id="307" r:id="rId9"/>
    <p:sldId id="460" r:id="rId10"/>
    <p:sldId id="461" r:id="rId11"/>
    <p:sldId id="715" r:id="rId12"/>
    <p:sldId id="724" r:id="rId13"/>
    <p:sldId id="752" r:id="rId14"/>
    <p:sldId id="462" r:id="rId15"/>
    <p:sldId id="716" r:id="rId16"/>
    <p:sldId id="717" r:id="rId17"/>
    <p:sldId id="718" r:id="rId18"/>
    <p:sldId id="725" r:id="rId19"/>
    <p:sldId id="719" r:id="rId20"/>
    <p:sldId id="720" r:id="rId21"/>
    <p:sldId id="721" r:id="rId22"/>
    <p:sldId id="722" r:id="rId23"/>
    <p:sldId id="723" r:id="rId24"/>
    <p:sldId id="726" r:id="rId25"/>
    <p:sldId id="727" r:id="rId26"/>
    <p:sldId id="728" r:id="rId27"/>
    <p:sldId id="729" r:id="rId28"/>
    <p:sldId id="730" r:id="rId29"/>
    <p:sldId id="731" r:id="rId30"/>
    <p:sldId id="732" r:id="rId31"/>
    <p:sldId id="733" r:id="rId32"/>
    <p:sldId id="734" r:id="rId33"/>
    <p:sldId id="735" r:id="rId34"/>
    <p:sldId id="736" r:id="rId35"/>
    <p:sldId id="737" r:id="rId36"/>
    <p:sldId id="738" r:id="rId37"/>
    <p:sldId id="739" r:id="rId38"/>
    <p:sldId id="740" r:id="rId39"/>
    <p:sldId id="741" r:id="rId40"/>
    <p:sldId id="742" r:id="rId41"/>
    <p:sldId id="743" r:id="rId42"/>
    <p:sldId id="744" r:id="rId43"/>
    <p:sldId id="745" r:id="rId44"/>
    <p:sldId id="746" r:id="rId45"/>
    <p:sldId id="747" r:id="rId46"/>
    <p:sldId id="748" r:id="rId47"/>
    <p:sldId id="749" r:id="rId48"/>
    <p:sldId id="750" r:id="rId49"/>
    <p:sldId id="751" r:id="rId50"/>
    <p:sldId id="320" r:id="rId51"/>
    <p:sldId id="324" r:id="rId52"/>
    <p:sldId id="294" r:id="rId53"/>
  </p:sldIdLst>
  <p:sldSz cx="12192000" cy="6858000"/>
  <p:notesSz cx="6888163" cy="100203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6" roundtripDataSignature="AMtx7minkPbuJqC0V/ghh6VdglJWmqYy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1935" autoAdjust="0"/>
    <p:restoredTop sz="94660"/>
  </p:normalViewPr>
  <p:slideViewPr>
    <p:cSldViewPr snapToGrid="0">
      <p:cViewPr>
        <p:scale>
          <a:sx n="69" d="100"/>
          <a:sy n="69" d="100"/>
        </p:scale>
        <p:origin x="-282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2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327" Type="http://schemas.openxmlformats.org/officeDocument/2006/relationships/presProps" Target="presProps.xml"/><Relationship Id="rId330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32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326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pt-BR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‹nº›</a:t>
            </a:fld>
            <a:endParaRPr lang="pt-BR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86762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1585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2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43" name="Google Shape;243;p12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10</a:t>
            </a:fld>
            <a:endParaRPr/>
          </a:p>
        </p:txBody>
      </p:sp>
      <p:sp>
        <p:nvSpPr>
          <p:cNvPr id="244" name="Google Shape;244;p12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14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15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16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17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18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19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20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21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22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92" name="Google Shape;92;p2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</a:t>
            </a:fld>
            <a:endParaRPr/>
          </a:p>
        </p:txBody>
      </p:sp>
      <p:sp>
        <p:nvSpPr>
          <p:cNvPr id="93" name="Google Shape;93;p2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3426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23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24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25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26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27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28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29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30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31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32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3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105" name="Google Shape;105;p3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</a:t>
            </a:fld>
            <a:endParaRPr/>
          </a:p>
        </p:txBody>
      </p:sp>
      <p:sp>
        <p:nvSpPr>
          <p:cNvPr id="106" name="Google Shape;106;p35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17643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33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34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35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36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37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38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39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40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41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42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163" name="Google Shape;163;p7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</a:t>
            </a:fld>
            <a:endParaRPr/>
          </a:p>
        </p:txBody>
      </p:sp>
      <p:sp>
        <p:nvSpPr>
          <p:cNvPr id="164" name="Google Shape;164;p7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43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44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45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46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47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48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34" name="Google Shape;334;p24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49</a:t>
            </a:fld>
            <a:endParaRPr/>
          </a:p>
        </p:txBody>
      </p:sp>
      <p:sp>
        <p:nvSpPr>
          <p:cNvPr id="335" name="Google Shape;335;p2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35e62d22d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1135e62d22d_2_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21" name="Google Shape;321;g1135e62d22d_2_4:notes"/>
          <p:cNvSpPr txBox="1">
            <a:spLocks noGrp="1"/>
          </p:cNvSpPr>
          <p:nvPr>
            <p:ph type="sldNum" idx="12"/>
          </p:nvPr>
        </p:nvSpPr>
        <p:spPr>
          <a:xfrm>
            <a:off x="3901698" y="9517546"/>
            <a:ext cx="2984871" cy="50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50</a:t>
            </a:fld>
            <a:endParaRPr/>
          </a:p>
        </p:txBody>
      </p:sp>
      <p:sp>
        <p:nvSpPr>
          <p:cNvPr id="322" name="Google Shape;322;g1135e62d22d_2_4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26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347" name="Google Shape;347;p26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51</a:t>
            </a:fld>
            <a:endParaRPr/>
          </a:p>
        </p:txBody>
      </p:sp>
      <p:sp>
        <p:nvSpPr>
          <p:cNvPr id="348" name="Google Shape;348;p26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16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454" name="Google Shape;454;p16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52</a:t>
            </a:fld>
            <a:endParaRPr/>
          </a:p>
        </p:txBody>
      </p:sp>
      <p:sp>
        <p:nvSpPr>
          <p:cNvPr id="455" name="Google Shape;455;p16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1995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8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174" name="Google Shape;174;p8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5</a:t>
            </a:fld>
            <a:endParaRPr/>
          </a:p>
        </p:txBody>
      </p:sp>
      <p:sp>
        <p:nvSpPr>
          <p:cNvPr id="175" name="Google Shape;175;p8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0" name="Google Shape;200;p1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6</a:t>
            </a:fld>
            <a:endParaRPr/>
          </a:p>
        </p:txBody>
      </p:sp>
      <p:sp>
        <p:nvSpPr>
          <p:cNvPr id="201" name="Google Shape;201;p1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00" name="Google Shape;200;p10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7</a:t>
            </a:fld>
            <a:endParaRPr/>
          </a:p>
        </p:txBody>
      </p:sp>
      <p:sp>
        <p:nvSpPr>
          <p:cNvPr id="201" name="Google Shape;201;p10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18" name="Google Shape;218;p1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8</a:t>
            </a:fld>
            <a:endParaRPr/>
          </a:p>
        </p:txBody>
      </p:sp>
      <p:sp>
        <p:nvSpPr>
          <p:cNvPr id="219" name="Google Shape;219;p11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2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/>
          </a:p>
        </p:txBody>
      </p:sp>
      <p:sp>
        <p:nvSpPr>
          <p:cNvPr id="243" name="Google Shape;243;p12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pt-BR"/>
              <a:pPr algn="r">
                <a:buSzPts val="1400"/>
              </a:pPr>
              <a:t>9</a:t>
            </a:fld>
            <a:endParaRPr/>
          </a:p>
        </p:txBody>
      </p:sp>
      <p:sp>
        <p:nvSpPr>
          <p:cNvPr id="244" name="Google Shape;244;p12:notes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287" rIns="96600" bIns="48287" anchor="t" anchorCtr="0">
            <a:noAutofit/>
          </a:bodyPr>
          <a:lstStyle/>
          <a:p>
            <a:r>
              <a:rPr lang="pt-BR"/>
              <a:t>07/12/2021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">
  <p:cSld name="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16;p18"/>
          <p:cNvSpPr/>
          <p:nvPr/>
        </p:nvSpPr>
        <p:spPr>
          <a:xfrm>
            <a:off x="0" y="825689"/>
            <a:ext cx="12191999" cy="2594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" name="Google Shape;17;p18"/>
          <p:cNvSpPr txBox="1">
            <a:spLocks noGrp="1"/>
          </p:cNvSpPr>
          <p:nvPr>
            <p:ph type="ctrTitle"/>
          </p:nvPr>
        </p:nvSpPr>
        <p:spPr>
          <a:xfrm>
            <a:off x="1628167" y="1057522"/>
            <a:ext cx="10259191" cy="217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  <a:defRPr sz="44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subTitle" idx="1"/>
          </p:nvPr>
        </p:nvSpPr>
        <p:spPr>
          <a:xfrm>
            <a:off x="1646643" y="3751119"/>
            <a:ext cx="4985065" cy="160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 b="0"/>
            </a:lvl1pPr>
            <a:lvl2pPr lvl="1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/>
          <p:nvPr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" name="Google Shape;21;p18"/>
          <p:cNvSpPr>
            <a:spLocks noGrp="1"/>
          </p:cNvSpPr>
          <p:nvPr>
            <p:ph type="pic" idx="2"/>
          </p:nvPr>
        </p:nvSpPr>
        <p:spPr>
          <a:xfrm>
            <a:off x="6859936" y="3577388"/>
            <a:ext cx="5332064" cy="3280611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1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3" name="Google Shape;23;p18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" name="Google Shape;26;p19"/>
          <p:cNvSpPr/>
          <p:nvPr/>
        </p:nvSpPr>
        <p:spPr>
          <a:xfrm>
            <a:off x="8175813" y="0"/>
            <a:ext cx="4016188" cy="59472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" name="Google Shape;27;p19"/>
          <p:cNvSpPr/>
          <p:nvPr/>
        </p:nvSpPr>
        <p:spPr>
          <a:xfrm>
            <a:off x="1525" y="534198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" name="Google Shape;28;p19"/>
          <p:cNvSpPr/>
          <p:nvPr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787178" y="1475399"/>
            <a:ext cx="6623040" cy="79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787179" y="2502047"/>
            <a:ext cx="6623039" cy="303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  <a:defRPr sz="2000" b="0"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>
            <a:spLocks noGrp="1"/>
          </p:cNvSpPr>
          <p:nvPr>
            <p:ph type="pic" idx="2"/>
          </p:nvPr>
        </p:nvSpPr>
        <p:spPr>
          <a:xfrm>
            <a:off x="8194348" y="1085431"/>
            <a:ext cx="3997652" cy="5037857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19"/>
          <p:cNvSpPr/>
          <p:nvPr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" name="Google Shape;33;p19"/>
          <p:cNvSpPr/>
          <p:nvPr/>
        </p:nvSpPr>
        <p:spPr>
          <a:xfrm>
            <a:off x="1525" y="6240737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787178" y="6309360"/>
            <a:ext cx="66230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/>
          <p:nvPr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" name="Google Shape;36;p19"/>
          <p:cNvSpPr txBox="1">
            <a:spLocks noGrp="1"/>
          </p:cNvSpPr>
          <p:nvPr>
            <p:ph type="dt" idx="10"/>
          </p:nvPr>
        </p:nvSpPr>
        <p:spPr>
          <a:xfrm>
            <a:off x="8379537" y="6309360"/>
            <a:ext cx="188559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sldNum" idx="12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8" name="Google Shape;38;p19"/>
          <p:cNvSpPr/>
          <p:nvPr/>
        </p:nvSpPr>
        <p:spPr>
          <a:xfrm>
            <a:off x="0" y="6277687"/>
            <a:ext cx="12192000" cy="59082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" name="Google Shape;39;p19"/>
          <p:cNvSpPr/>
          <p:nvPr/>
        </p:nvSpPr>
        <p:spPr>
          <a:xfrm>
            <a:off x="1524" y="6470073"/>
            <a:ext cx="1218895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" name="Google Shape;40;p19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" name="Google Shape;41;p19"/>
          <p:cNvSpPr txBox="1"/>
          <p:nvPr/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LINGUAGEMD E PROGROMAÇÃO PARA IA COM PYTHON</a:t>
            </a:r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quipe">
  <p:cSld name="Equip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4" name="Google Shape;44;p20"/>
          <p:cNvSpPr/>
          <p:nvPr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" name="Google Shape;45;p20"/>
          <p:cNvSpPr/>
          <p:nvPr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wentieth Century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/>
          <p:nvPr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20"/>
          <p:cNvSpPr txBox="1"/>
          <p:nvPr/>
        </p:nvSpPr>
        <p:spPr>
          <a:xfrm>
            <a:off x="1056920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endParaRPr sz="1000" b="0" i="0" u="none" strike="noStrike" cap="none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quipe" userDrawn="1">
  <p:cSld name="1_Equip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204151" y="6583680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10" name="Google Shape;38;p19"/>
          <p:cNvSpPr/>
          <p:nvPr userDrawn="1"/>
        </p:nvSpPr>
        <p:spPr>
          <a:xfrm>
            <a:off x="0" y="6562589"/>
            <a:ext cx="12192000" cy="295411"/>
          </a:xfrm>
          <a:prstGeom prst="rect">
            <a:avLst/>
          </a:prstGeom>
          <a:solidFill>
            <a:srgbClr val="335B74">
              <a:alpha val="3019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" name="Google Shape;38;p19"/>
          <p:cNvSpPr/>
          <p:nvPr userDrawn="1"/>
        </p:nvSpPr>
        <p:spPr>
          <a:xfrm>
            <a:off x="0" y="0"/>
            <a:ext cx="12192000" cy="482600"/>
          </a:xfrm>
          <a:prstGeom prst="rect">
            <a:avLst/>
          </a:prstGeom>
          <a:solidFill>
            <a:srgbClr val="335B74">
              <a:alpha val="3019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" name="Google Shape;23;p18"/>
          <p:cNvSpPr txBox="1"/>
          <p:nvPr userDrawn="1"/>
        </p:nvSpPr>
        <p:spPr>
          <a:xfrm>
            <a:off x="11089322" y="6501120"/>
            <a:ext cx="979879" cy="2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 smtClean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‹nº›</a:t>
            </a:fld>
            <a:r>
              <a:rPr lang="pt-BR" sz="1000" b="0" i="0" u="none" strike="noStrike" cap="none" dirty="0" smtClean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/’100</a:t>
            </a:r>
            <a:endParaRPr sz="1000" b="0" i="0" u="none" strike="noStrike" cap="none" dirty="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24641138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54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emf"/><Relationship Id="rId5" Type="http://schemas.openxmlformats.org/officeDocument/2006/relationships/package" Target="../embeddings/Microsoft_Word_Document2.docx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3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github.com/hiramaralIA/Logica-de-Programacao-para-IA-com-Python" TargetMode="Externa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4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ramaralIA/Logica-de-Programacao-para-IA-com-Python" TargetMode="Externa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emf"/><Relationship Id="rId5" Type="http://schemas.openxmlformats.org/officeDocument/2006/relationships/package" Target="../embeddings/Microsoft_Word_Document5.docx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cadeprogramacaoparaiacompython.blogspot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gin/oauth/authorize?scope=public_repo,gist&amp;client_id=5036cf6d81e65aaa6340&amp;state=R1tVKfX43KpXBdnJ29fp7eBUeoHXFNxmOTNWlSh68B46MTYzOTIzMTkxNTQ5MjUzMQ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hyperlink" Target="https://colab.research.google.com/github/csmastersUH/data_analysis_with_python_2020/blob/master/basics.ipynb#scrollTo=LgWDNSKAWAv_" TargetMode="External"/><Relationship Id="rId10" Type="http://schemas.openxmlformats.org/officeDocument/2006/relationships/hyperlink" Target="https://www.python.org/" TargetMode="External"/><Relationship Id="rId4" Type="http://schemas.openxmlformats.org/officeDocument/2006/relationships/hyperlink" Target="https://classroom.google.com/u/0/c/NDM5MTQ4ODU2MzA4" TargetMode="Externa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emf"/><Relationship Id="rId5" Type="http://schemas.openxmlformats.org/officeDocument/2006/relationships/package" Target="../embeddings/Microsoft_Word_Document1.docx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2659713" y="3957637"/>
            <a:ext cx="6455712" cy="228120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159655" y="1159796"/>
            <a:ext cx="10823797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LÓGICA DE PROGRAMAÇÃO PARA IA COM PYTHON</a:t>
            </a:r>
            <a:endParaRPr sz="11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0" i="0" u="none" strike="noStrike" cap="none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TECNOLOGIA 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 INFORMAÇÃO E COMPUTAÇÃO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577258" y="6238845"/>
            <a:ext cx="398859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1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Hiram </a:t>
            </a:r>
            <a:r>
              <a:rPr lang="pt-BR" sz="2000" b="1" i="1" u="none" strike="noStrike" cap="none" dirty="0" smtClean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Amaral</a:t>
            </a:r>
            <a:endParaRPr dirty="0"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14775" y="214313"/>
            <a:ext cx="4086225" cy="46205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10107795" y="5398167"/>
            <a:ext cx="189346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lang="pt-BR" sz="32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482405"/>
              </p:ext>
            </p:extLst>
          </p:nvPr>
        </p:nvGraphicFramePr>
        <p:xfrm>
          <a:off x="599090" y="877461"/>
          <a:ext cx="11592910" cy="5602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Documento" r:id="rId5" imgW="9036325" imgH="4343364" progId="Word.Document.12">
                  <p:embed/>
                </p:oleObj>
              </mc:Choice>
              <mc:Fallback>
                <p:oleObj name="Documento" r:id="rId5" imgW="9036325" imgH="43433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090" y="877461"/>
                        <a:ext cx="11592910" cy="5602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082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192851"/>
              </p:ext>
            </p:extLst>
          </p:nvPr>
        </p:nvGraphicFramePr>
        <p:xfrm>
          <a:off x="362610" y="709448"/>
          <a:ext cx="11682249" cy="589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Documento" r:id="rId4" imgW="9036325" imgH="4443091" progId="Word.Document.12">
                  <p:embed/>
                </p:oleObj>
              </mc:Choice>
              <mc:Fallback>
                <p:oleObj name="Documento" r:id="rId4" imgW="9036325" imgH="44430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2610" y="709448"/>
                        <a:ext cx="11682249" cy="589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36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635358"/>
              </p:ext>
            </p:extLst>
          </p:nvPr>
        </p:nvGraphicFramePr>
        <p:xfrm>
          <a:off x="200157" y="1046018"/>
          <a:ext cx="11785891" cy="514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Documento" r:id="rId4" imgW="9036325" imgH="2613435" progId="Word.Document.12">
                  <p:embed/>
                </p:oleObj>
              </mc:Choice>
              <mc:Fallback>
                <p:oleObj name="Documento" r:id="rId4" imgW="9036325" imgH="261343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157" y="1046018"/>
                        <a:ext cx="11785891" cy="5140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tângulo 4"/>
          <p:cNvSpPr/>
          <p:nvPr/>
        </p:nvSpPr>
        <p:spPr>
          <a:xfrm>
            <a:off x="3172691" y="560890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>
                <a:hlinkClick r:id="rId6"/>
              </a:rPr>
              <a:t>hiramaralIA</a:t>
            </a:r>
            <a:r>
              <a:rPr lang="pt-BR" dirty="0">
                <a:hlinkClick r:id="rId6"/>
              </a:rPr>
              <a:t>/Logica-de-</a:t>
            </a:r>
            <a:r>
              <a:rPr lang="pt-BR" dirty="0" err="1">
                <a:hlinkClick r:id="rId6"/>
              </a:rPr>
              <a:t>Programacao</a:t>
            </a:r>
            <a:r>
              <a:rPr lang="pt-BR" dirty="0">
                <a:hlinkClick r:id="rId6"/>
              </a:rPr>
              <a:t>-para-IA-com-Python: Repositório para armazenar material para alunos de lógica de programação do curso de IA. (github.com)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736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172691" y="560890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>
                <a:hlinkClick r:id="rId3"/>
              </a:rPr>
              <a:t>hiramaralIA</a:t>
            </a:r>
            <a:r>
              <a:rPr lang="pt-BR" dirty="0">
                <a:hlinkClick r:id="rId3"/>
              </a:rPr>
              <a:t>/Logica-de-</a:t>
            </a:r>
            <a:r>
              <a:rPr lang="pt-BR" dirty="0" err="1">
                <a:hlinkClick r:id="rId3"/>
              </a:rPr>
              <a:t>Programacao</a:t>
            </a:r>
            <a:r>
              <a:rPr lang="pt-BR" dirty="0">
                <a:hlinkClick r:id="rId3"/>
              </a:rPr>
              <a:t>-para-IA-com-Python: Repositório para armazenar material para alunos de lógica de programação do curso de IA. (github.com)</a:t>
            </a:r>
            <a:endParaRPr lang="pt-BR" dirty="0"/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869736"/>
              </p:ext>
            </p:extLst>
          </p:nvPr>
        </p:nvGraphicFramePr>
        <p:xfrm>
          <a:off x="359653" y="540326"/>
          <a:ext cx="11392033" cy="6068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Documento" r:id="rId5" imgW="9037294" imgH="2304167" progId="Word.Document.12">
                  <p:embed/>
                </p:oleObj>
              </mc:Choice>
              <mc:Fallback>
                <p:oleObj name="Documento" r:id="rId5" imgW="9037294" imgH="230416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9653" y="540326"/>
                        <a:ext cx="11392033" cy="6068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052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/>
          <p:nvPr/>
        </p:nvSpPr>
        <p:spPr>
          <a:xfrm>
            <a:off x="1" y="2784144"/>
            <a:ext cx="12192000" cy="920754"/>
          </a:xfrm>
          <a:prstGeom prst="rect">
            <a:avLst/>
          </a:prstGeom>
          <a:solidFill>
            <a:srgbClr val="BFD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/>
              <a:t>Algoritmo – Parte 1</a:t>
            </a:r>
            <a:endParaRPr sz="48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49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04952" y="1514195"/>
            <a:ext cx="682364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800" dirty="0"/>
          </a:p>
          <a:p>
            <a:r>
              <a:rPr lang="pt-BR" sz="1800" dirty="0" smtClean="0"/>
              <a:t>Agora </a:t>
            </a:r>
            <a:r>
              <a:rPr lang="pt-BR" sz="1800" dirty="0"/>
              <a:t>que você já sabe que programação é simplesmente </a:t>
            </a:r>
            <a:r>
              <a:rPr lang="pt-BR" sz="1800" dirty="0" smtClean="0"/>
              <a:t>ensinar</a:t>
            </a:r>
          </a:p>
          <a:p>
            <a:r>
              <a:rPr lang="pt-BR" sz="1800" dirty="0" smtClean="0"/>
              <a:t> </a:t>
            </a:r>
            <a:r>
              <a:rPr lang="pt-BR" sz="1800" dirty="0"/>
              <a:t>uma máquina a executar tarefas e tomar decisões, é hora de </a:t>
            </a:r>
            <a:endParaRPr lang="pt-BR" sz="1800" dirty="0" smtClean="0"/>
          </a:p>
          <a:p>
            <a:r>
              <a:rPr lang="pt-BR" sz="1800" dirty="0" smtClean="0"/>
              <a:t>começar </a:t>
            </a:r>
            <a:r>
              <a:rPr lang="pt-BR" sz="1800" dirty="0"/>
              <a:t>a aprender como fazer isso criando os seus primeiros algoritmos. </a:t>
            </a:r>
            <a:endParaRPr lang="pt-BR" sz="1800" dirty="0" smtClean="0"/>
          </a:p>
          <a:p>
            <a:endParaRPr lang="pt-BR" sz="1800" dirty="0"/>
          </a:p>
          <a:p>
            <a:r>
              <a:rPr lang="pt-BR" sz="1800" dirty="0" smtClean="0"/>
              <a:t>Mas </a:t>
            </a:r>
            <a:r>
              <a:rPr lang="pt-BR" sz="1800" dirty="0"/>
              <a:t>afinal, que é um Algoritmo? </a:t>
            </a:r>
            <a:endParaRPr lang="pt-BR" sz="1800" dirty="0" smtClean="0"/>
          </a:p>
          <a:p>
            <a:endParaRPr lang="pt-BR" sz="1800" dirty="0"/>
          </a:p>
          <a:p>
            <a:r>
              <a:rPr lang="pt-BR" sz="1800" dirty="0" smtClean="0"/>
              <a:t>O </a:t>
            </a:r>
            <a:r>
              <a:rPr lang="pt-BR" sz="1800" dirty="0"/>
              <a:t>primeiro passo para se aprender programação não envolve </a:t>
            </a:r>
            <a:endParaRPr lang="pt-BR" sz="1800" dirty="0" smtClean="0"/>
          </a:p>
          <a:p>
            <a:r>
              <a:rPr lang="pt-BR" sz="1800" dirty="0" smtClean="0"/>
              <a:t>computador</a:t>
            </a:r>
            <a:r>
              <a:rPr lang="pt-BR" sz="1800" dirty="0"/>
              <a:t>, envolve educar a sua mente a explicar em </a:t>
            </a:r>
            <a:endParaRPr lang="pt-BR" sz="1800" dirty="0" smtClean="0"/>
          </a:p>
          <a:p>
            <a:r>
              <a:rPr lang="pt-BR" sz="1800" dirty="0" smtClean="0"/>
              <a:t>detalhes </a:t>
            </a:r>
            <a:r>
              <a:rPr lang="pt-BR" sz="1800" dirty="0"/>
              <a:t>os passos necessários para executar uma </a:t>
            </a:r>
            <a:endParaRPr lang="pt-BR" sz="1800" dirty="0" smtClean="0"/>
          </a:p>
          <a:p>
            <a:r>
              <a:rPr lang="pt-BR" sz="1800" dirty="0" smtClean="0"/>
              <a:t>determinada </a:t>
            </a:r>
            <a:r>
              <a:rPr lang="pt-BR" sz="1800" dirty="0"/>
              <a:t>tarefa.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18104" r="75228" b="12069"/>
          <a:stretch/>
        </p:blipFill>
        <p:spPr bwMode="auto">
          <a:xfrm>
            <a:off x="7028598" y="846161"/>
            <a:ext cx="4487500" cy="5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/>
          <p:cNvSpPr/>
          <p:nvPr/>
        </p:nvSpPr>
        <p:spPr>
          <a:xfrm>
            <a:off x="0" y="1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Criando os seus primeiros programas. </a:t>
            </a:r>
          </a:p>
        </p:txBody>
      </p:sp>
    </p:spTree>
    <p:extLst>
      <p:ext uri="{BB962C8B-B14F-4D97-AF65-F5344CB8AC3E}">
        <p14:creationId xmlns:p14="http://schemas.microsoft.com/office/powerpoint/2010/main" val="284632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Algoritmo para fazer multiplicação Algoritmo Multiplicação de números positivos </a:t>
            </a:r>
            <a:endParaRPr lang="pt-BR" sz="2400" dirty="0" smtClean="0"/>
          </a:p>
          <a:p>
            <a:endParaRPr lang="pt-BR" sz="1800" dirty="0"/>
          </a:p>
          <a:p>
            <a:r>
              <a:rPr lang="pt-BR" sz="1800" dirty="0" smtClean="0"/>
              <a:t>Declaração </a:t>
            </a:r>
            <a:r>
              <a:rPr lang="pt-BR" sz="1800" dirty="0"/>
              <a:t>de variáveis </a:t>
            </a:r>
            <a:endParaRPr lang="pt-BR" sz="1800" dirty="0" smtClean="0"/>
          </a:p>
          <a:p>
            <a:endParaRPr lang="pt-BR" sz="1800" dirty="0"/>
          </a:p>
          <a:p>
            <a:r>
              <a:rPr lang="pt-BR" sz="1800" dirty="0" smtClean="0"/>
              <a:t>	numero1</a:t>
            </a:r>
            <a:r>
              <a:rPr lang="pt-BR" sz="1800" dirty="0"/>
              <a:t>, numero2, resultado, contador: Inteiro </a:t>
            </a:r>
            <a:endParaRPr lang="pt-BR" sz="1800" dirty="0" smtClean="0"/>
          </a:p>
          <a:p>
            <a:r>
              <a:rPr lang="pt-BR" sz="1800" dirty="0" smtClean="0"/>
              <a:t>Início </a:t>
            </a:r>
          </a:p>
          <a:p>
            <a:r>
              <a:rPr lang="pt-BR" sz="1800" dirty="0"/>
              <a:t>	</a:t>
            </a:r>
            <a:r>
              <a:rPr lang="pt-BR" sz="1800" dirty="0" smtClean="0"/>
              <a:t>leia(numero1</a:t>
            </a:r>
            <a:r>
              <a:rPr lang="pt-BR" sz="1800" dirty="0"/>
              <a:t>) </a:t>
            </a:r>
            <a:endParaRPr lang="pt-BR" sz="1800" dirty="0" smtClean="0"/>
          </a:p>
          <a:p>
            <a:r>
              <a:rPr lang="pt-BR" sz="1800" dirty="0"/>
              <a:t>	</a:t>
            </a:r>
            <a:r>
              <a:rPr lang="pt-BR" sz="1800" dirty="0" smtClean="0"/>
              <a:t>leia(numero2</a:t>
            </a:r>
            <a:r>
              <a:rPr lang="pt-BR" sz="1800" dirty="0"/>
              <a:t>) </a:t>
            </a:r>
            <a:endParaRPr lang="pt-BR" sz="1800" dirty="0" smtClean="0"/>
          </a:p>
          <a:p>
            <a:r>
              <a:rPr lang="pt-BR" sz="1800" dirty="0"/>
              <a:t>	</a:t>
            </a:r>
            <a:r>
              <a:rPr lang="pt-BR" sz="1800" dirty="0" smtClean="0"/>
              <a:t>resultado </a:t>
            </a:r>
            <a:r>
              <a:rPr lang="pt-BR" sz="1800" dirty="0"/>
              <a:t>&lt;- 0 </a:t>
            </a:r>
            <a:endParaRPr lang="pt-BR" sz="1800" dirty="0" smtClean="0"/>
          </a:p>
          <a:p>
            <a:r>
              <a:rPr lang="pt-BR" sz="1800" dirty="0"/>
              <a:t>	</a:t>
            </a:r>
            <a:r>
              <a:rPr lang="pt-BR" sz="1800" dirty="0" smtClean="0"/>
              <a:t>contador </a:t>
            </a:r>
            <a:r>
              <a:rPr lang="pt-BR" sz="1800" dirty="0"/>
              <a:t>&lt;- 0 </a:t>
            </a:r>
            <a:endParaRPr lang="pt-BR" sz="1800" dirty="0" smtClean="0"/>
          </a:p>
          <a:p>
            <a:r>
              <a:rPr lang="pt-BR" sz="1800" dirty="0"/>
              <a:t>	</a:t>
            </a:r>
            <a:r>
              <a:rPr lang="pt-BR" sz="1800" dirty="0" smtClean="0"/>
              <a:t>Enquanto</a:t>
            </a:r>
            <a:r>
              <a:rPr lang="pt-BR" sz="1800" dirty="0"/>
              <a:t>​ contador &lt; numero2 Faça </a:t>
            </a:r>
            <a:endParaRPr lang="pt-BR" sz="1800" dirty="0" smtClean="0"/>
          </a:p>
          <a:p>
            <a:r>
              <a:rPr lang="pt-BR" sz="1800" dirty="0"/>
              <a:t>	</a:t>
            </a:r>
            <a:r>
              <a:rPr lang="pt-BR" sz="1800" dirty="0" smtClean="0"/>
              <a:t>	resultado </a:t>
            </a:r>
            <a:r>
              <a:rPr lang="pt-BR" sz="1800" dirty="0"/>
              <a:t>&lt;- resultado + numero1 </a:t>
            </a:r>
            <a:endParaRPr lang="pt-BR" sz="1800" dirty="0" smtClean="0"/>
          </a:p>
          <a:p>
            <a:r>
              <a:rPr lang="pt-BR" sz="1800" dirty="0"/>
              <a:t>	</a:t>
            </a:r>
            <a:r>
              <a:rPr lang="pt-BR" sz="1800" dirty="0" smtClean="0"/>
              <a:t>	contador </a:t>
            </a:r>
            <a:r>
              <a:rPr lang="pt-BR" sz="1800" dirty="0"/>
              <a:t>&lt;- contador + 1 </a:t>
            </a:r>
            <a:endParaRPr lang="pt-BR" sz="1800" dirty="0" smtClean="0"/>
          </a:p>
          <a:p>
            <a:r>
              <a:rPr lang="pt-BR" sz="1800" dirty="0"/>
              <a:t>	</a:t>
            </a:r>
            <a:r>
              <a:rPr lang="pt-BR" sz="1800" dirty="0" smtClean="0"/>
              <a:t>Fim-Enquanto </a:t>
            </a:r>
          </a:p>
          <a:p>
            <a:r>
              <a:rPr lang="pt-BR" sz="1800" dirty="0"/>
              <a:t>	</a:t>
            </a:r>
            <a:r>
              <a:rPr lang="pt-BR" sz="1800" dirty="0" smtClean="0"/>
              <a:t>escreva(resultado</a:t>
            </a:r>
            <a:r>
              <a:rPr lang="pt-BR" sz="1800" dirty="0"/>
              <a:t>) </a:t>
            </a:r>
            <a:endParaRPr lang="pt-BR" sz="1800" dirty="0" smtClean="0"/>
          </a:p>
          <a:p>
            <a:r>
              <a:rPr lang="pt-BR" sz="1800" dirty="0" smtClean="0"/>
              <a:t>Fim </a:t>
            </a:r>
          </a:p>
          <a:p>
            <a:endParaRPr lang="pt-BR" sz="1800" dirty="0"/>
          </a:p>
          <a:p>
            <a:r>
              <a:rPr lang="pt-BR" sz="1800" dirty="0" smtClean="0"/>
              <a:t>Lendo </a:t>
            </a:r>
            <a:r>
              <a:rPr lang="pt-BR" sz="1800" dirty="0"/>
              <a:t>este algoritmo você pode ter algumas dúvidas na sua cabeça … </a:t>
            </a:r>
            <a:endParaRPr lang="pt-BR" sz="1800" dirty="0" smtClean="0"/>
          </a:p>
          <a:p>
            <a:endParaRPr lang="pt-BR" sz="1800" dirty="0"/>
          </a:p>
          <a:p>
            <a:endParaRPr lang="pt-BR" sz="1800" dirty="0" smtClean="0"/>
          </a:p>
          <a:p>
            <a:r>
              <a:rPr lang="pt-BR" sz="1800" dirty="0" smtClean="0"/>
              <a:t>- </a:t>
            </a:r>
            <a:r>
              <a:rPr lang="pt-BR" sz="1800" dirty="0"/>
              <a:t>OK, Início e Fim eu entendi, mas que raios é declaração de variável​, Enquanto​, Fim-Enquanto​, contador, etc...</a:t>
            </a:r>
          </a:p>
        </p:txBody>
      </p:sp>
    </p:spTree>
    <p:extLst>
      <p:ext uri="{BB962C8B-B14F-4D97-AF65-F5344CB8AC3E}">
        <p14:creationId xmlns:p14="http://schemas.microsoft.com/office/powerpoint/2010/main" val="418610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09182" y="28404"/>
            <a:ext cx="1191449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/>
              <a:t>A melhor ferramenta para aprender lógica de programação </a:t>
            </a:r>
            <a:endParaRPr lang="pt-BR" sz="2400" b="1" dirty="0" smtClean="0"/>
          </a:p>
          <a:p>
            <a:endParaRPr lang="pt-BR" dirty="0" smtClean="0"/>
          </a:p>
          <a:p>
            <a:endParaRPr lang="pt-BR" sz="1800" dirty="0"/>
          </a:p>
          <a:p>
            <a:r>
              <a:rPr lang="pt-BR" sz="1800" dirty="0" smtClean="0"/>
              <a:t>Sabe </a:t>
            </a:r>
            <a:r>
              <a:rPr lang="pt-BR" sz="1800" dirty="0"/>
              <a:t>qual a melhor ferramenta de estudos para aprender lógica de programação?</a:t>
            </a:r>
          </a:p>
        </p:txBody>
      </p:sp>
      <p:sp>
        <p:nvSpPr>
          <p:cNvPr id="3" name="Retângulo 2"/>
          <p:cNvSpPr/>
          <p:nvPr/>
        </p:nvSpPr>
        <p:spPr>
          <a:xfrm>
            <a:off x="109182" y="1817217"/>
            <a:ext cx="1191449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Caderno, lápis e borracha! </a:t>
            </a:r>
            <a:endParaRPr lang="pt-BR" sz="2400" b="1" dirty="0" smtClean="0"/>
          </a:p>
          <a:p>
            <a:pPr algn="just"/>
            <a:endParaRPr lang="pt-BR" sz="1800" dirty="0"/>
          </a:p>
          <a:p>
            <a:pPr algn="just"/>
            <a:r>
              <a:rPr lang="pt-BR" sz="1800" dirty="0" smtClean="0"/>
              <a:t>Sim</a:t>
            </a:r>
            <a:r>
              <a:rPr lang="pt-BR" sz="1800" dirty="0"/>
              <a:t>, essa é a melhor ferramenta para </a:t>
            </a:r>
            <a:r>
              <a:rPr lang="pt-BR" sz="1800" dirty="0" smtClean="0"/>
              <a:t>aprender lógica </a:t>
            </a:r>
            <a:r>
              <a:rPr lang="pt-BR" sz="1800" dirty="0"/>
              <a:t>de programação</a:t>
            </a:r>
            <a:r>
              <a:rPr lang="pt-BR" sz="1800" dirty="0" smtClean="0"/>
              <a:t>!</a:t>
            </a:r>
          </a:p>
          <a:p>
            <a:pPr algn="just"/>
            <a:endParaRPr lang="pt-BR" sz="1800" dirty="0"/>
          </a:p>
          <a:p>
            <a:pPr algn="just"/>
            <a:r>
              <a:rPr lang="pt-BR" sz="1800" dirty="0"/>
              <a:t>No começo, usa-se mais a borracha do que o lápis! rs</a:t>
            </a:r>
            <a:r>
              <a:rPr lang="pt-BR" sz="1800" dirty="0" smtClean="0"/>
              <a:t>.</a:t>
            </a:r>
          </a:p>
          <a:p>
            <a:pPr algn="just"/>
            <a:endParaRPr lang="pt-BR" sz="1800" dirty="0"/>
          </a:p>
          <a:p>
            <a:pPr algn="just"/>
            <a:r>
              <a:rPr lang="pt-BR" sz="1800" dirty="0"/>
              <a:t>Você deve estar se perguntando, com tantos </a:t>
            </a:r>
            <a:r>
              <a:rPr lang="pt-BR" sz="1800" dirty="0" smtClean="0"/>
              <a:t>aplicativos hoje </a:t>
            </a:r>
            <a:r>
              <a:rPr lang="pt-BR" sz="1800" dirty="0"/>
              <a:t>em dia eu não posso usar o meu Smartphone pra</a:t>
            </a:r>
          </a:p>
          <a:p>
            <a:pPr algn="just"/>
            <a:r>
              <a:rPr lang="pt-BR" sz="1800" dirty="0"/>
              <a:t>aprender algoritmo? </a:t>
            </a:r>
            <a:endParaRPr lang="pt-BR" sz="1800" dirty="0" smtClean="0"/>
          </a:p>
          <a:p>
            <a:pPr algn="just"/>
            <a:endParaRPr lang="pt-BR" sz="1800" dirty="0"/>
          </a:p>
          <a:p>
            <a:pPr algn="just"/>
            <a:r>
              <a:rPr lang="pt-BR" sz="1800" dirty="0" smtClean="0"/>
              <a:t>Bom</a:t>
            </a:r>
            <a:r>
              <a:rPr lang="pt-BR" sz="1800" dirty="0"/>
              <a:t>, acredito que hoje com </a:t>
            </a:r>
            <a:r>
              <a:rPr lang="pt-BR" sz="1800" dirty="0" smtClean="0"/>
              <a:t>tantas distrações </a:t>
            </a:r>
            <a:r>
              <a:rPr lang="pt-BR" sz="1800" dirty="0"/>
              <a:t>na internet talvez seja realmente melhor </a:t>
            </a:r>
            <a:r>
              <a:rPr lang="pt-BR" sz="1800" dirty="0" smtClean="0"/>
              <a:t>se desligar </a:t>
            </a:r>
            <a:r>
              <a:rPr lang="pt-BR" sz="1800" dirty="0"/>
              <a:t>disso tudo para conseguir aprender algo. </a:t>
            </a:r>
            <a:endParaRPr lang="pt-BR" sz="1800" dirty="0" smtClean="0"/>
          </a:p>
          <a:p>
            <a:pPr algn="just"/>
            <a:endParaRPr lang="pt-BR" sz="1800" dirty="0"/>
          </a:p>
          <a:p>
            <a:pPr algn="just"/>
            <a:r>
              <a:rPr lang="pt-BR" sz="1800" dirty="0" smtClean="0"/>
              <a:t>O </a:t>
            </a:r>
            <a:r>
              <a:rPr lang="pt-BR" sz="1800" dirty="0"/>
              <a:t>bom </a:t>
            </a:r>
            <a:r>
              <a:rPr lang="pt-BR" sz="1800" dirty="0" smtClean="0"/>
              <a:t>e velho </a:t>
            </a:r>
            <a:r>
              <a:rPr lang="pt-BR" sz="1800" dirty="0"/>
              <a:t>conjunto de lápis e caderno nos força a </a:t>
            </a:r>
            <a:r>
              <a:rPr lang="pt-BR" sz="1800" dirty="0" smtClean="0"/>
              <a:t>nos desligarmos </a:t>
            </a:r>
            <a:r>
              <a:rPr lang="pt-BR" sz="1800" dirty="0"/>
              <a:t>um pouco. O que acha? Mas fique a vontade para utilizar o </a:t>
            </a:r>
            <a:r>
              <a:rPr lang="pt-BR" sz="1800" dirty="0" smtClean="0"/>
              <a:t>seu software </a:t>
            </a:r>
            <a:r>
              <a:rPr lang="pt-BR" sz="1800" dirty="0"/>
              <a:t>editor de texto predileto! ;)</a:t>
            </a:r>
          </a:p>
        </p:txBody>
      </p:sp>
    </p:spTree>
    <p:extLst>
      <p:ext uri="{BB962C8B-B14F-4D97-AF65-F5344CB8AC3E}">
        <p14:creationId xmlns:p14="http://schemas.microsoft.com/office/powerpoint/2010/main" val="418610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7;p32"/>
          <p:cNvSpPr txBox="1"/>
          <p:nvPr/>
        </p:nvSpPr>
        <p:spPr>
          <a:xfrm>
            <a:off x="1" y="2784144"/>
            <a:ext cx="12192000" cy="920754"/>
          </a:xfrm>
          <a:prstGeom prst="rect">
            <a:avLst/>
          </a:prstGeom>
          <a:solidFill>
            <a:srgbClr val="BFD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/>
              <a:t>Vamos à lista de exercícios</a:t>
            </a:r>
            <a:endParaRPr sz="48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646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38546" y="27710"/>
            <a:ext cx="11568545" cy="6777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2000" dirty="0"/>
              <a:t>EXERCÍCIOS DE VISUALG PARA APRENDIZADO DE ALGORÍTMOS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2000" dirty="0"/>
              <a:t> </a:t>
            </a:r>
            <a:endParaRPr lang="pt-BR" sz="2000" dirty="0" smtClean="0"/>
          </a:p>
          <a:p>
            <a:pPr>
              <a:lnSpc>
                <a:spcPct val="107000"/>
              </a:lnSpc>
            </a:pP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2800" dirty="0"/>
              <a:t>EXERCÍCIO 01</a:t>
            </a:r>
            <a:endParaRPr lang="pt-BR" sz="24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2000" dirty="0"/>
              <a:t> 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2000" dirty="0"/>
              <a:t>algoritmo </a:t>
            </a:r>
            <a:r>
              <a:rPr lang="pt-BR" sz="2000" dirty="0">
                <a:solidFill>
                  <a:srgbClr val="DE1144"/>
                </a:solidFill>
              </a:rPr>
              <a:t>"ex1"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2000" dirty="0">
                <a:solidFill>
                  <a:srgbClr val="454545"/>
                </a:solidFill>
              </a:rPr>
              <a:t>// Função : Faça um algoritmo que receba dois números e exiba o resultado da sua soma.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2000" dirty="0">
                <a:solidFill>
                  <a:srgbClr val="454545"/>
                </a:solidFill>
              </a:rPr>
              <a:t>// Seção de Declarações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2000" dirty="0">
                <a:solidFill>
                  <a:srgbClr val="810081"/>
                </a:solidFill>
              </a:rPr>
              <a:t>var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2000" dirty="0" smtClean="0">
                <a:solidFill>
                  <a:srgbClr val="002D7A"/>
                </a:solidFill>
              </a:rPr>
              <a:t>	x</a:t>
            </a:r>
            <a:r>
              <a:rPr lang="pt-BR" sz="2000" dirty="0">
                <a:solidFill>
                  <a:srgbClr val="333333"/>
                </a:solidFill>
              </a:rPr>
              <a:t>, </a:t>
            </a:r>
            <a:r>
              <a:rPr lang="pt-BR" sz="2000" dirty="0">
                <a:solidFill>
                  <a:srgbClr val="002D7A"/>
                </a:solidFill>
              </a:rPr>
              <a:t>y</a:t>
            </a:r>
            <a:r>
              <a:rPr lang="pt-BR" sz="2000" dirty="0">
                <a:solidFill>
                  <a:srgbClr val="006FE1"/>
                </a:solidFill>
              </a:rPr>
              <a:t>: </a:t>
            </a:r>
            <a:r>
              <a:rPr lang="pt-BR" sz="2000" dirty="0">
                <a:solidFill>
                  <a:srgbClr val="008181"/>
                </a:solidFill>
              </a:rPr>
              <a:t>inteiro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2000" dirty="0">
                <a:solidFill>
                  <a:srgbClr val="008181"/>
                </a:solidFill>
              </a:rPr>
              <a:t> 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2000" dirty="0">
                <a:solidFill>
                  <a:srgbClr val="002D7A"/>
                </a:solidFill>
              </a:rPr>
              <a:t>inicio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2000" dirty="0">
                <a:solidFill>
                  <a:srgbClr val="454545"/>
                </a:solidFill>
              </a:rPr>
              <a:t>// Seção de Comandos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2000" dirty="0" smtClean="0">
                <a:solidFill>
                  <a:srgbClr val="008181"/>
                </a:solidFill>
              </a:rPr>
              <a:t>	</a:t>
            </a:r>
            <a:r>
              <a:rPr lang="pt-BR" sz="2000" dirty="0" err="1" smtClean="0">
                <a:solidFill>
                  <a:srgbClr val="008181"/>
                </a:solidFill>
              </a:rPr>
              <a:t>escreval</a:t>
            </a:r>
            <a:r>
              <a:rPr lang="pt-BR" sz="2000" dirty="0">
                <a:solidFill>
                  <a:srgbClr val="333333"/>
                </a:solidFill>
              </a:rPr>
              <a:t>(</a:t>
            </a:r>
            <a:r>
              <a:rPr lang="pt-BR" sz="2000" dirty="0">
                <a:solidFill>
                  <a:srgbClr val="DE1144"/>
                </a:solidFill>
              </a:rPr>
              <a:t>"Digite o primeiro número: "</a:t>
            </a:r>
            <a:r>
              <a:rPr lang="pt-BR" sz="2000" dirty="0">
                <a:solidFill>
                  <a:srgbClr val="333333"/>
                </a:solidFill>
              </a:rPr>
              <a:t>)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2000" dirty="0" smtClean="0">
                <a:solidFill>
                  <a:srgbClr val="008181"/>
                </a:solidFill>
              </a:rPr>
              <a:t>		leia</a:t>
            </a:r>
            <a:r>
              <a:rPr lang="pt-BR" sz="2000" dirty="0" smtClean="0">
                <a:solidFill>
                  <a:srgbClr val="333333"/>
                </a:solidFill>
              </a:rPr>
              <a:t>(</a:t>
            </a:r>
            <a:r>
              <a:rPr lang="pt-BR" sz="2000" dirty="0" smtClean="0">
                <a:solidFill>
                  <a:srgbClr val="002D7A"/>
                </a:solidFill>
              </a:rPr>
              <a:t>x</a:t>
            </a:r>
            <a:r>
              <a:rPr lang="pt-BR" sz="2000" dirty="0">
                <a:solidFill>
                  <a:srgbClr val="333333"/>
                </a:solidFill>
              </a:rPr>
              <a:t>)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2000" dirty="0" smtClean="0">
                <a:solidFill>
                  <a:srgbClr val="008181"/>
                </a:solidFill>
              </a:rPr>
              <a:t>	</a:t>
            </a:r>
            <a:r>
              <a:rPr lang="pt-BR" sz="2000" dirty="0" err="1" smtClean="0">
                <a:solidFill>
                  <a:srgbClr val="008181"/>
                </a:solidFill>
              </a:rPr>
              <a:t>escreval</a:t>
            </a:r>
            <a:r>
              <a:rPr lang="pt-BR" sz="2000" dirty="0">
                <a:solidFill>
                  <a:srgbClr val="333333"/>
                </a:solidFill>
              </a:rPr>
              <a:t>(</a:t>
            </a:r>
            <a:r>
              <a:rPr lang="pt-BR" sz="2000" dirty="0">
                <a:solidFill>
                  <a:srgbClr val="DE1144"/>
                </a:solidFill>
              </a:rPr>
              <a:t>"Digite o segundo número: "</a:t>
            </a:r>
            <a:r>
              <a:rPr lang="pt-BR" sz="2000" dirty="0">
                <a:solidFill>
                  <a:srgbClr val="333333"/>
                </a:solidFill>
              </a:rPr>
              <a:t>)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2000" dirty="0" smtClean="0">
                <a:solidFill>
                  <a:srgbClr val="008181"/>
                </a:solidFill>
              </a:rPr>
              <a:t>		leia</a:t>
            </a:r>
            <a:r>
              <a:rPr lang="pt-BR" sz="2000" dirty="0" smtClean="0">
                <a:solidFill>
                  <a:srgbClr val="333333"/>
                </a:solidFill>
              </a:rPr>
              <a:t>(</a:t>
            </a:r>
            <a:r>
              <a:rPr lang="pt-BR" sz="2000" dirty="0" smtClean="0">
                <a:solidFill>
                  <a:srgbClr val="002D7A"/>
                </a:solidFill>
              </a:rPr>
              <a:t>y</a:t>
            </a:r>
            <a:r>
              <a:rPr lang="pt-BR" sz="2000" dirty="0">
                <a:solidFill>
                  <a:srgbClr val="333333"/>
                </a:solidFill>
              </a:rPr>
              <a:t>)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2000" dirty="0" smtClean="0">
                <a:solidFill>
                  <a:srgbClr val="008181"/>
                </a:solidFill>
              </a:rPr>
              <a:t>	escreva</a:t>
            </a:r>
            <a:r>
              <a:rPr lang="pt-BR" sz="2000" dirty="0">
                <a:solidFill>
                  <a:srgbClr val="333333"/>
                </a:solidFill>
              </a:rPr>
              <a:t>(</a:t>
            </a:r>
            <a:r>
              <a:rPr lang="pt-BR" sz="2000" dirty="0">
                <a:solidFill>
                  <a:srgbClr val="DE1144"/>
                </a:solidFill>
              </a:rPr>
              <a:t>"A soma dos números é: "</a:t>
            </a:r>
            <a:r>
              <a:rPr lang="pt-BR" sz="2000" dirty="0">
                <a:solidFill>
                  <a:srgbClr val="333333"/>
                </a:solidFill>
              </a:rPr>
              <a:t>,</a:t>
            </a:r>
            <a:r>
              <a:rPr lang="pt-BR" sz="2000" dirty="0" err="1">
                <a:solidFill>
                  <a:srgbClr val="002D7A"/>
                </a:solidFill>
              </a:rPr>
              <a:t>x</a:t>
            </a:r>
            <a:r>
              <a:rPr lang="pt-BR" sz="2000" dirty="0" err="1">
                <a:solidFill>
                  <a:srgbClr val="006FE1"/>
                </a:solidFill>
              </a:rPr>
              <a:t>+</a:t>
            </a:r>
            <a:r>
              <a:rPr lang="pt-BR" sz="2000" dirty="0" err="1">
                <a:solidFill>
                  <a:srgbClr val="002D7A"/>
                </a:solidFill>
              </a:rPr>
              <a:t>y</a:t>
            </a:r>
            <a:r>
              <a:rPr lang="pt-BR" sz="2000" dirty="0">
                <a:solidFill>
                  <a:srgbClr val="333333"/>
                </a:solidFill>
              </a:rPr>
              <a:t>)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2000" dirty="0" err="1">
                <a:solidFill>
                  <a:srgbClr val="002D7A"/>
                </a:solidFill>
              </a:rPr>
              <a:t>fimalgoritmo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2000" dirty="0">
                <a:solidFill>
                  <a:srgbClr val="333333"/>
                </a:solidFill>
              </a:rPr>
              <a:t> </a:t>
            </a:r>
            <a:endParaRPr lang="pt-BR" sz="1800" dirty="0">
              <a:effectLst/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610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787178" y="1475399"/>
            <a:ext cx="6623040" cy="79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Calibri"/>
              <a:buNone/>
            </a:pPr>
            <a:r>
              <a:rPr lang="pt-BR" sz="4000" b="1" dirty="0">
                <a:latin typeface="Calibri"/>
                <a:ea typeface="Calibri"/>
                <a:cs typeface="Calibri"/>
                <a:sym typeface="Calibri"/>
              </a:rPr>
              <a:t>SUMÁRIO DA APRESENTAÇÃO</a:t>
            </a:r>
            <a:endParaRPr dirty="0"/>
          </a:p>
        </p:txBody>
      </p:sp>
      <p:sp>
        <p:nvSpPr>
          <p:cNvPr id="96" name="Google Shape;96;p2"/>
          <p:cNvSpPr txBox="1">
            <a:spLocks noGrp="1"/>
          </p:cNvSpPr>
          <p:nvPr>
            <p:ph type="dt" idx="10"/>
          </p:nvPr>
        </p:nvSpPr>
        <p:spPr>
          <a:xfrm>
            <a:off x="8379537" y="6309360"/>
            <a:ext cx="188559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06/12/2021</a:t>
            </a:r>
            <a:endParaRPr/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0" y="2502047"/>
            <a:ext cx="8194347" cy="303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85000" lnSpcReduction="10000"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pt-BR" dirty="0"/>
              <a:t>1. Apresentação dos instrutores </a:t>
            </a:r>
            <a:r>
              <a:rPr lang="pt-BR" dirty="0" smtClean="0"/>
              <a:t>, monitores e coordenação </a:t>
            </a:r>
            <a:endParaRPr dirty="0"/>
          </a:p>
          <a:p>
            <a:pPr lvl="0"/>
            <a:r>
              <a:rPr lang="pt-BR" dirty="0"/>
              <a:t>2. Apresentação do Módulo Lógica de Programação para IA com </a:t>
            </a:r>
            <a:r>
              <a:rPr lang="pt-BR" dirty="0" smtClean="0"/>
              <a:t>Python</a:t>
            </a:r>
          </a:p>
          <a:p>
            <a:pPr lvl="0"/>
            <a:r>
              <a:rPr lang="pt-BR" dirty="0" smtClean="0"/>
              <a:t>3. Breve introdução à Linguagem de Programação</a:t>
            </a:r>
            <a:endParaRPr dirty="0"/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pt-BR" dirty="0"/>
              <a:t>4</a:t>
            </a:r>
            <a:r>
              <a:rPr lang="pt-BR" dirty="0" smtClean="0"/>
              <a:t>. </a:t>
            </a:r>
            <a:r>
              <a:rPr lang="pt-BR" dirty="0"/>
              <a:t>Calendário do módulo</a:t>
            </a:r>
            <a:endParaRPr dirty="0"/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pt-BR" dirty="0"/>
              <a:t>5</a:t>
            </a:r>
            <a:r>
              <a:rPr lang="pt-BR" dirty="0" smtClean="0"/>
              <a:t>. </a:t>
            </a:r>
            <a:r>
              <a:rPr lang="pt-BR" dirty="0"/>
              <a:t>Apresentação do Ambiente de Estudo</a:t>
            </a:r>
            <a:endParaRPr dirty="0"/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pt-BR" dirty="0"/>
              <a:t>6</a:t>
            </a:r>
            <a:r>
              <a:rPr lang="pt-BR" dirty="0" smtClean="0"/>
              <a:t>. </a:t>
            </a:r>
            <a:r>
              <a:rPr lang="pt-BR" dirty="0"/>
              <a:t>Apresentação da Estratégia de Ensino-Aprendizagem</a:t>
            </a:r>
            <a:endParaRPr dirty="0"/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pt-BR" dirty="0"/>
              <a:t>7</a:t>
            </a:r>
            <a:r>
              <a:rPr lang="pt-BR" dirty="0" smtClean="0"/>
              <a:t>. </a:t>
            </a:r>
            <a:r>
              <a:rPr lang="pt-BR" dirty="0"/>
              <a:t>Apresentação do Roteiro do Aluno Estudante</a:t>
            </a:r>
            <a:endParaRPr dirty="0"/>
          </a:p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</a:pPr>
            <a:r>
              <a:rPr lang="pt-BR" dirty="0"/>
              <a:t>8</a:t>
            </a:r>
            <a:r>
              <a:rPr lang="pt-BR" dirty="0" smtClean="0"/>
              <a:t>. </a:t>
            </a:r>
            <a:r>
              <a:rPr lang="pt-BR" dirty="0"/>
              <a:t>Comissionamento do ambiente (mãos à obra)</a:t>
            </a:r>
            <a:endParaRPr dirty="0"/>
          </a:p>
        </p:txBody>
      </p:sp>
      <p:sp>
        <p:nvSpPr>
          <p:cNvPr id="98" name="Google Shape;98;p2"/>
          <p:cNvSpPr>
            <a:spLocks noGrp="1"/>
          </p:cNvSpPr>
          <p:nvPr>
            <p:ph type="pic" idx="2"/>
          </p:nvPr>
        </p:nvSpPr>
        <p:spPr>
          <a:xfrm>
            <a:off x="8194348" y="1085431"/>
            <a:ext cx="3997652" cy="5037857"/>
          </a:xfrm>
          <a:prstGeom prst="rect">
            <a:avLst/>
          </a:prstGeom>
          <a:noFill/>
          <a:ln>
            <a:noFill/>
          </a:ln>
        </p:spPr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7" y="565992"/>
            <a:ext cx="3997652" cy="187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7" y="2475016"/>
            <a:ext cx="3997652" cy="187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17751"/>
          <a:stretch/>
        </p:blipFill>
        <p:spPr>
          <a:xfrm>
            <a:off x="8194348" y="4383235"/>
            <a:ext cx="3997652" cy="1873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10837" y="509679"/>
            <a:ext cx="11720945" cy="601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dirty="0"/>
              <a:t>EXERCÍCIO 02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/>
              <a:t> 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/>
              <a:t>algoritmo </a:t>
            </a:r>
            <a:r>
              <a:rPr lang="pt-BR" sz="1800" dirty="0">
                <a:solidFill>
                  <a:srgbClr val="DE1144"/>
                </a:solidFill>
              </a:rPr>
              <a:t>"ex2"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454545"/>
                </a:solidFill>
              </a:rPr>
              <a:t>// Função : Faça um algoritmo que receba dois números e ao final mostre a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454545"/>
                </a:solidFill>
              </a:rPr>
              <a:t>// soma, subtração, multiplicação e a divisão dos números lidos.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454545"/>
                </a:solidFill>
              </a:rPr>
              <a:t>// Seção de Declarações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810081"/>
                </a:solidFill>
              </a:rPr>
              <a:t>var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002D7A"/>
                </a:solidFill>
              </a:rPr>
              <a:t>x</a:t>
            </a:r>
            <a:r>
              <a:rPr lang="pt-BR" sz="1800" dirty="0">
                <a:solidFill>
                  <a:srgbClr val="333333"/>
                </a:solidFill>
              </a:rPr>
              <a:t>, </a:t>
            </a:r>
            <a:r>
              <a:rPr lang="pt-BR" sz="1800" dirty="0">
                <a:solidFill>
                  <a:srgbClr val="002D7A"/>
                </a:solidFill>
              </a:rPr>
              <a:t>y</a:t>
            </a:r>
            <a:r>
              <a:rPr lang="pt-BR" sz="1800" dirty="0">
                <a:solidFill>
                  <a:srgbClr val="006FE1"/>
                </a:solidFill>
              </a:rPr>
              <a:t>: </a:t>
            </a:r>
            <a:r>
              <a:rPr lang="pt-BR" sz="1800" dirty="0">
                <a:solidFill>
                  <a:srgbClr val="008181"/>
                </a:solidFill>
              </a:rPr>
              <a:t>real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008181"/>
                </a:solidFill>
              </a:rPr>
              <a:t> 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002D7A"/>
                </a:solidFill>
              </a:rPr>
              <a:t>inicio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454545"/>
                </a:solidFill>
              </a:rPr>
              <a:t>// Seção de Comandos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008181"/>
                </a:solidFill>
              </a:rPr>
              <a:t>escreva</a:t>
            </a:r>
            <a:r>
              <a:rPr lang="pt-BR" sz="1800" dirty="0">
                <a:solidFill>
                  <a:srgbClr val="333333"/>
                </a:solidFill>
              </a:rPr>
              <a:t>(</a:t>
            </a:r>
            <a:r>
              <a:rPr lang="pt-BR" sz="1800" dirty="0">
                <a:solidFill>
                  <a:srgbClr val="DE1144"/>
                </a:solidFill>
              </a:rPr>
              <a:t>"Digite o primeiro número: "</a:t>
            </a:r>
            <a:r>
              <a:rPr lang="pt-BR" sz="1800" dirty="0">
                <a:solidFill>
                  <a:srgbClr val="333333"/>
                </a:solidFill>
              </a:rPr>
              <a:t>)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008181"/>
                </a:solidFill>
              </a:rPr>
              <a:t>leia</a:t>
            </a:r>
            <a:r>
              <a:rPr lang="pt-BR" sz="1800" dirty="0">
                <a:solidFill>
                  <a:srgbClr val="333333"/>
                </a:solidFill>
              </a:rPr>
              <a:t>(</a:t>
            </a:r>
            <a:r>
              <a:rPr lang="pt-BR" sz="1800" dirty="0">
                <a:solidFill>
                  <a:srgbClr val="002D7A"/>
                </a:solidFill>
              </a:rPr>
              <a:t>x</a:t>
            </a:r>
            <a:r>
              <a:rPr lang="pt-BR" sz="1800" dirty="0">
                <a:solidFill>
                  <a:srgbClr val="333333"/>
                </a:solidFill>
              </a:rPr>
              <a:t>)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008181"/>
                </a:solidFill>
              </a:rPr>
              <a:t>escreva</a:t>
            </a:r>
            <a:r>
              <a:rPr lang="pt-BR" sz="1800" dirty="0">
                <a:solidFill>
                  <a:srgbClr val="333333"/>
                </a:solidFill>
              </a:rPr>
              <a:t>(</a:t>
            </a:r>
            <a:r>
              <a:rPr lang="pt-BR" sz="1800" dirty="0">
                <a:solidFill>
                  <a:srgbClr val="DE1144"/>
                </a:solidFill>
              </a:rPr>
              <a:t>"Digite o segundo número: "</a:t>
            </a:r>
            <a:r>
              <a:rPr lang="pt-BR" sz="1800" dirty="0">
                <a:solidFill>
                  <a:srgbClr val="333333"/>
                </a:solidFill>
              </a:rPr>
              <a:t>)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008181"/>
                </a:solidFill>
              </a:rPr>
              <a:t>leia</a:t>
            </a:r>
            <a:r>
              <a:rPr lang="pt-BR" sz="1800" dirty="0">
                <a:solidFill>
                  <a:srgbClr val="333333"/>
                </a:solidFill>
              </a:rPr>
              <a:t>(</a:t>
            </a:r>
            <a:r>
              <a:rPr lang="pt-BR" sz="1800" dirty="0">
                <a:solidFill>
                  <a:srgbClr val="002D7A"/>
                </a:solidFill>
              </a:rPr>
              <a:t>y</a:t>
            </a:r>
            <a:r>
              <a:rPr lang="pt-BR" sz="1800" dirty="0">
                <a:solidFill>
                  <a:srgbClr val="333333"/>
                </a:solidFill>
              </a:rPr>
              <a:t>)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 err="1">
                <a:solidFill>
                  <a:srgbClr val="008181"/>
                </a:solidFill>
              </a:rPr>
              <a:t>escreval</a:t>
            </a:r>
            <a:r>
              <a:rPr lang="pt-BR" sz="1800" dirty="0">
                <a:solidFill>
                  <a:srgbClr val="333333"/>
                </a:solidFill>
              </a:rPr>
              <a:t>(</a:t>
            </a:r>
            <a:r>
              <a:rPr lang="pt-BR" sz="1800" dirty="0">
                <a:solidFill>
                  <a:srgbClr val="DE1144"/>
                </a:solidFill>
              </a:rPr>
              <a:t>"A soma é: "</a:t>
            </a:r>
            <a:r>
              <a:rPr lang="pt-BR" sz="1800" dirty="0">
                <a:solidFill>
                  <a:srgbClr val="333333"/>
                </a:solidFill>
              </a:rPr>
              <a:t>,</a:t>
            </a:r>
            <a:r>
              <a:rPr lang="pt-BR" sz="1800" dirty="0" err="1">
                <a:solidFill>
                  <a:srgbClr val="002D7A"/>
                </a:solidFill>
              </a:rPr>
              <a:t>x</a:t>
            </a:r>
            <a:r>
              <a:rPr lang="pt-BR" sz="1800" dirty="0" err="1">
                <a:solidFill>
                  <a:srgbClr val="006FE1"/>
                </a:solidFill>
              </a:rPr>
              <a:t>+</a:t>
            </a:r>
            <a:r>
              <a:rPr lang="pt-BR" sz="1800" dirty="0" err="1">
                <a:solidFill>
                  <a:srgbClr val="002D7A"/>
                </a:solidFill>
              </a:rPr>
              <a:t>y</a:t>
            </a:r>
            <a:r>
              <a:rPr lang="pt-BR" sz="1800" dirty="0">
                <a:solidFill>
                  <a:srgbClr val="333333"/>
                </a:solidFill>
              </a:rPr>
              <a:t>)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 err="1">
                <a:solidFill>
                  <a:srgbClr val="008181"/>
                </a:solidFill>
              </a:rPr>
              <a:t>escreval</a:t>
            </a:r>
            <a:r>
              <a:rPr lang="pt-BR" sz="1800" dirty="0">
                <a:solidFill>
                  <a:srgbClr val="333333"/>
                </a:solidFill>
              </a:rPr>
              <a:t>(</a:t>
            </a:r>
            <a:r>
              <a:rPr lang="pt-BR" sz="1800" dirty="0">
                <a:solidFill>
                  <a:srgbClr val="DE1144"/>
                </a:solidFill>
              </a:rPr>
              <a:t>"A subtração é: "</a:t>
            </a:r>
            <a:r>
              <a:rPr lang="pt-BR" sz="1800" dirty="0">
                <a:solidFill>
                  <a:srgbClr val="333333"/>
                </a:solidFill>
              </a:rPr>
              <a:t>,</a:t>
            </a:r>
            <a:r>
              <a:rPr lang="pt-BR" sz="1800" dirty="0">
                <a:solidFill>
                  <a:srgbClr val="002D7A"/>
                </a:solidFill>
              </a:rPr>
              <a:t>x</a:t>
            </a:r>
            <a:r>
              <a:rPr lang="pt-BR" sz="1800" dirty="0">
                <a:solidFill>
                  <a:srgbClr val="006FE1"/>
                </a:solidFill>
              </a:rPr>
              <a:t>-</a:t>
            </a:r>
            <a:r>
              <a:rPr lang="pt-BR" sz="1800" dirty="0">
                <a:solidFill>
                  <a:srgbClr val="002D7A"/>
                </a:solidFill>
              </a:rPr>
              <a:t>y</a:t>
            </a:r>
            <a:r>
              <a:rPr lang="pt-BR" sz="1800" dirty="0">
                <a:solidFill>
                  <a:srgbClr val="333333"/>
                </a:solidFill>
              </a:rPr>
              <a:t>)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 err="1">
                <a:solidFill>
                  <a:srgbClr val="008181"/>
                </a:solidFill>
              </a:rPr>
              <a:t>escreval</a:t>
            </a:r>
            <a:r>
              <a:rPr lang="pt-BR" sz="1800" dirty="0">
                <a:solidFill>
                  <a:srgbClr val="333333"/>
                </a:solidFill>
              </a:rPr>
              <a:t>(</a:t>
            </a:r>
            <a:r>
              <a:rPr lang="pt-BR" sz="1800" dirty="0">
                <a:solidFill>
                  <a:srgbClr val="DE1144"/>
                </a:solidFill>
              </a:rPr>
              <a:t>"A multiplicação é: "</a:t>
            </a:r>
            <a:r>
              <a:rPr lang="pt-BR" sz="1800" dirty="0">
                <a:solidFill>
                  <a:srgbClr val="333333"/>
                </a:solidFill>
              </a:rPr>
              <a:t>,</a:t>
            </a:r>
            <a:r>
              <a:rPr lang="pt-BR" sz="1800" dirty="0">
                <a:solidFill>
                  <a:srgbClr val="008181"/>
                </a:solidFill>
              </a:rPr>
              <a:t>x*</a:t>
            </a:r>
            <a:r>
              <a:rPr lang="pt-BR" sz="1800" dirty="0">
                <a:solidFill>
                  <a:srgbClr val="002D7A"/>
                </a:solidFill>
              </a:rPr>
              <a:t>y</a:t>
            </a:r>
            <a:r>
              <a:rPr lang="pt-BR" sz="1800" dirty="0">
                <a:solidFill>
                  <a:srgbClr val="333333"/>
                </a:solidFill>
              </a:rPr>
              <a:t>)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 err="1">
                <a:solidFill>
                  <a:srgbClr val="008181"/>
                </a:solidFill>
              </a:rPr>
              <a:t>escreval</a:t>
            </a:r>
            <a:r>
              <a:rPr lang="pt-BR" sz="1800" dirty="0">
                <a:solidFill>
                  <a:srgbClr val="333333"/>
                </a:solidFill>
              </a:rPr>
              <a:t>(</a:t>
            </a:r>
            <a:r>
              <a:rPr lang="pt-BR" sz="1800" dirty="0">
                <a:solidFill>
                  <a:srgbClr val="DE1144"/>
                </a:solidFill>
              </a:rPr>
              <a:t>"A divisão é: "</a:t>
            </a:r>
            <a:r>
              <a:rPr lang="pt-BR" sz="1800" dirty="0">
                <a:solidFill>
                  <a:srgbClr val="333333"/>
                </a:solidFill>
              </a:rPr>
              <a:t>,</a:t>
            </a:r>
            <a:r>
              <a:rPr lang="pt-BR" sz="1800" dirty="0">
                <a:solidFill>
                  <a:srgbClr val="002D7A"/>
                </a:solidFill>
              </a:rPr>
              <a:t>x</a:t>
            </a:r>
            <a:r>
              <a:rPr lang="pt-BR" sz="1800" dirty="0">
                <a:solidFill>
                  <a:srgbClr val="006FE1"/>
                </a:solidFill>
              </a:rPr>
              <a:t>/</a:t>
            </a:r>
            <a:r>
              <a:rPr lang="pt-BR" sz="1800" dirty="0">
                <a:solidFill>
                  <a:srgbClr val="002D7A"/>
                </a:solidFill>
              </a:rPr>
              <a:t>y</a:t>
            </a:r>
            <a:r>
              <a:rPr lang="pt-BR" sz="1800" dirty="0">
                <a:solidFill>
                  <a:srgbClr val="333333"/>
                </a:solidFill>
              </a:rPr>
              <a:t>)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 err="1">
                <a:solidFill>
                  <a:srgbClr val="002D7A"/>
                </a:solidFill>
              </a:rPr>
              <a:t>fimalgoritmo</a:t>
            </a:r>
            <a:endParaRPr lang="pt-BR" sz="1800" dirty="0">
              <a:effectLst/>
              <a:latin typeface="Calibri"/>
              <a:ea typeface="Calibri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610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21673" y="786776"/>
            <a:ext cx="11651672" cy="5426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002D7A"/>
                </a:solidFill>
              </a:rPr>
              <a:t>EXERCÍCIO 03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002D7A"/>
                </a:solidFill>
              </a:rPr>
              <a:t> 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/>
              <a:t>algoritmo </a:t>
            </a:r>
            <a:r>
              <a:rPr lang="pt-BR" sz="1800" dirty="0">
                <a:solidFill>
                  <a:srgbClr val="DE1144"/>
                </a:solidFill>
              </a:rPr>
              <a:t>"ex3"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454545"/>
                </a:solidFill>
              </a:rPr>
              <a:t>// Função : Escrever um algoritmo para determinar o consumo médio de um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454545"/>
                </a:solidFill>
              </a:rPr>
              <a:t>// automóvel sendo fornecida a distância total percorrida pelo automóvel e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454545"/>
                </a:solidFill>
              </a:rPr>
              <a:t>// o total de combustível gasto.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454545"/>
                </a:solidFill>
              </a:rPr>
              <a:t>// Seção de Declarações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810081"/>
                </a:solidFill>
              </a:rPr>
              <a:t>var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002D7A"/>
                </a:solidFill>
              </a:rPr>
              <a:t>distancia</a:t>
            </a:r>
            <a:r>
              <a:rPr lang="pt-BR" sz="1800" dirty="0">
                <a:solidFill>
                  <a:srgbClr val="333333"/>
                </a:solidFill>
              </a:rPr>
              <a:t>, </a:t>
            </a:r>
            <a:r>
              <a:rPr lang="pt-BR" sz="1800" dirty="0" err="1">
                <a:solidFill>
                  <a:srgbClr val="002D7A"/>
                </a:solidFill>
              </a:rPr>
              <a:t>combustivel</a:t>
            </a:r>
            <a:r>
              <a:rPr lang="pt-BR" sz="1800" dirty="0">
                <a:solidFill>
                  <a:srgbClr val="006FE1"/>
                </a:solidFill>
              </a:rPr>
              <a:t>: </a:t>
            </a:r>
            <a:r>
              <a:rPr lang="pt-BR" sz="1800" dirty="0">
                <a:solidFill>
                  <a:srgbClr val="008181"/>
                </a:solidFill>
              </a:rPr>
              <a:t>real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002D7A"/>
                </a:solidFill>
              </a:rPr>
              <a:t>inicio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454545"/>
                </a:solidFill>
              </a:rPr>
              <a:t>// Seção de Comandos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 err="1">
                <a:solidFill>
                  <a:srgbClr val="008181"/>
                </a:solidFill>
              </a:rPr>
              <a:t>escreval</a:t>
            </a:r>
            <a:r>
              <a:rPr lang="pt-BR" sz="1800" dirty="0">
                <a:solidFill>
                  <a:srgbClr val="333333"/>
                </a:solidFill>
              </a:rPr>
              <a:t>(</a:t>
            </a:r>
            <a:r>
              <a:rPr lang="pt-BR" sz="1800" dirty="0">
                <a:solidFill>
                  <a:srgbClr val="DE1144"/>
                </a:solidFill>
              </a:rPr>
              <a:t>"========== Cálculo de consumo médio de combustível ========="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008181"/>
                </a:solidFill>
              </a:rPr>
              <a:t>escreva</a:t>
            </a:r>
            <a:r>
              <a:rPr lang="pt-BR" sz="1800" dirty="0">
                <a:solidFill>
                  <a:srgbClr val="333333"/>
                </a:solidFill>
              </a:rPr>
              <a:t>(</a:t>
            </a:r>
            <a:r>
              <a:rPr lang="pt-BR" sz="1800" dirty="0">
                <a:solidFill>
                  <a:srgbClr val="DE1144"/>
                </a:solidFill>
              </a:rPr>
              <a:t>"Digite a distância </a:t>
            </a:r>
            <a:r>
              <a:rPr lang="pt-BR" sz="1800" dirty="0" err="1">
                <a:solidFill>
                  <a:srgbClr val="DE1144"/>
                </a:solidFill>
              </a:rPr>
              <a:t>pecorrida</a:t>
            </a:r>
            <a:r>
              <a:rPr lang="pt-BR" sz="1800" dirty="0">
                <a:solidFill>
                  <a:srgbClr val="DE1144"/>
                </a:solidFill>
              </a:rPr>
              <a:t>: "</a:t>
            </a:r>
            <a:r>
              <a:rPr lang="pt-BR" sz="1800" dirty="0">
                <a:solidFill>
                  <a:srgbClr val="333333"/>
                </a:solidFill>
              </a:rPr>
              <a:t>)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008181"/>
                </a:solidFill>
              </a:rPr>
              <a:t>leia</a:t>
            </a:r>
            <a:r>
              <a:rPr lang="pt-BR" sz="1800" dirty="0">
                <a:solidFill>
                  <a:srgbClr val="333333"/>
                </a:solidFill>
              </a:rPr>
              <a:t>(</a:t>
            </a:r>
            <a:r>
              <a:rPr lang="pt-BR" sz="1800" dirty="0">
                <a:solidFill>
                  <a:srgbClr val="002D7A"/>
                </a:solidFill>
              </a:rPr>
              <a:t>distancia</a:t>
            </a:r>
            <a:r>
              <a:rPr lang="pt-BR" sz="1800" dirty="0">
                <a:solidFill>
                  <a:srgbClr val="333333"/>
                </a:solidFill>
              </a:rPr>
              <a:t>)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008181"/>
                </a:solidFill>
              </a:rPr>
              <a:t>escreva</a:t>
            </a:r>
            <a:r>
              <a:rPr lang="pt-BR" sz="1800" dirty="0">
                <a:solidFill>
                  <a:srgbClr val="333333"/>
                </a:solidFill>
              </a:rPr>
              <a:t>(</a:t>
            </a:r>
            <a:r>
              <a:rPr lang="pt-BR" sz="1800" dirty="0">
                <a:solidFill>
                  <a:srgbClr val="DE1144"/>
                </a:solidFill>
              </a:rPr>
              <a:t>"Digite o combustível gasto: "</a:t>
            </a:r>
            <a:r>
              <a:rPr lang="pt-BR" sz="1800" dirty="0">
                <a:solidFill>
                  <a:srgbClr val="333333"/>
                </a:solidFill>
              </a:rPr>
              <a:t>)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>
                <a:solidFill>
                  <a:srgbClr val="008181"/>
                </a:solidFill>
              </a:rPr>
              <a:t>leia</a:t>
            </a:r>
            <a:r>
              <a:rPr lang="pt-BR" sz="1800" dirty="0">
                <a:solidFill>
                  <a:srgbClr val="333333"/>
                </a:solidFill>
              </a:rPr>
              <a:t>(</a:t>
            </a:r>
            <a:r>
              <a:rPr lang="pt-BR" sz="1800" dirty="0" err="1">
                <a:solidFill>
                  <a:srgbClr val="002D7A"/>
                </a:solidFill>
              </a:rPr>
              <a:t>combustivel</a:t>
            </a:r>
            <a:r>
              <a:rPr lang="pt-BR" sz="1800" dirty="0">
                <a:solidFill>
                  <a:srgbClr val="333333"/>
                </a:solidFill>
              </a:rPr>
              <a:t>)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 err="1">
                <a:solidFill>
                  <a:srgbClr val="008181"/>
                </a:solidFill>
              </a:rPr>
              <a:t>escreval</a:t>
            </a:r>
            <a:r>
              <a:rPr lang="pt-BR" sz="1800" dirty="0">
                <a:solidFill>
                  <a:srgbClr val="333333"/>
                </a:solidFill>
              </a:rPr>
              <a:t>(</a:t>
            </a:r>
            <a:r>
              <a:rPr lang="pt-BR" sz="1800" dirty="0">
                <a:solidFill>
                  <a:srgbClr val="DE1144"/>
                </a:solidFill>
              </a:rPr>
              <a:t>"O consumo médio de combustível do seu veículo é: "</a:t>
            </a:r>
            <a:r>
              <a:rPr lang="pt-BR" sz="1800" dirty="0">
                <a:solidFill>
                  <a:srgbClr val="333333"/>
                </a:solidFill>
              </a:rPr>
              <a:t>,</a:t>
            </a:r>
            <a:r>
              <a:rPr lang="pt-BR" sz="1800" dirty="0">
                <a:solidFill>
                  <a:srgbClr val="002D7A"/>
                </a:solidFill>
              </a:rPr>
              <a:t>distancia</a:t>
            </a:r>
            <a:endParaRPr lang="pt-BR" sz="18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800" dirty="0" err="1">
                <a:solidFill>
                  <a:srgbClr val="002D7A"/>
                </a:solidFill>
              </a:rPr>
              <a:t>fimalgoritmo</a:t>
            </a:r>
            <a:endParaRPr lang="pt-BR" sz="1800" dirty="0">
              <a:effectLst/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610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80109" y="502910"/>
            <a:ext cx="11873346" cy="6218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200" dirty="0" smtClean="0"/>
              <a:t>algoritmo </a:t>
            </a:r>
            <a:r>
              <a:rPr lang="pt-BR" sz="1200" dirty="0">
                <a:solidFill>
                  <a:srgbClr val="DE1144"/>
                </a:solidFill>
              </a:rPr>
              <a:t>"ex4"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>
                <a:solidFill>
                  <a:srgbClr val="454545"/>
                </a:solidFill>
              </a:rPr>
              <a:t>// Função : Escrever um algoritmo que leia o nome de um vendedor, o seu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>
                <a:solidFill>
                  <a:srgbClr val="454545"/>
                </a:solidFill>
              </a:rPr>
              <a:t>// salário fixo e o total de vendas efetuadas por ele no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>
                <a:solidFill>
                  <a:srgbClr val="454545"/>
                </a:solidFill>
              </a:rPr>
              <a:t>// mês (em dinheiro). Sabendo que este vendedor ganha 15% de comissão sobre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>
                <a:solidFill>
                  <a:srgbClr val="454545"/>
                </a:solidFill>
              </a:rPr>
              <a:t>// suas vendas efetuadas, informar o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>
                <a:solidFill>
                  <a:srgbClr val="454545"/>
                </a:solidFill>
              </a:rPr>
              <a:t>// seu nome, o salário fixo e salário no final do mês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>
                <a:solidFill>
                  <a:srgbClr val="454545"/>
                </a:solidFill>
              </a:rPr>
              <a:t>// Seção de Declarações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>
                <a:solidFill>
                  <a:srgbClr val="810081"/>
                </a:solidFill>
              </a:rPr>
              <a:t>var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>
                <a:solidFill>
                  <a:srgbClr val="002D7A"/>
                </a:solidFill>
              </a:rPr>
              <a:t>nome</a:t>
            </a:r>
            <a:r>
              <a:rPr lang="pt-BR" sz="1200" dirty="0">
                <a:solidFill>
                  <a:srgbClr val="006FE1"/>
                </a:solidFill>
              </a:rPr>
              <a:t>: </a:t>
            </a:r>
            <a:r>
              <a:rPr lang="pt-BR" sz="1200" dirty="0">
                <a:solidFill>
                  <a:srgbClr val="008181"/>
                </a:solidFill>
              </a:rPr>
              <a:t>caractere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>
                <a:solidFill>
                  <a:srgbClr val="002D7A"/>
                </a:solidFill>
              </a:rPr>
              <a:t>salario</a:t>
            </a:r>
            <a:r>
              <a:rPr lang="pt-BR" sz="1200" dirty="0">
                <a:solidFill>
                  <a:srgbClr val="006FE1"/>
                </a:solidFill>
              </a:rPr>
              <a:t>: </a:t>
            </a:r>
            <a:r>
              <a:rPr lang="pt-BR" sz="1200" dirty="0">
                <a:solidFill>
                  <a:srgbClr val="008181"/>
                </a:solidFill>
              </a:rPr>
              <a:t>real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>
                <a:solidFill>
                  <a:srgbClr val="002D7A"/>
                </a:solidFill>
              </a:rPr>
              <a:t>vendas</a:t>
            </a:r>
            <a:r>
              <a:rPr lang="pt-BR" sz="1200" dirty="0">
                <a:solidFill>
                  <a:srgbClr val="006FE1"/>
                </a:solidFill>
              </a:rPr>
              <a:t>: </a:t>
            </a:r>
            <a:r>
              <a:rPr lang="pt-BR" sz="1200" dirty="0">
                <a:solidFill>
                  <a:srgbClr val="008181"/>
                </a:solidFill>
              </a:rPr>
              <a:t>real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 err="1">
                <a:solidFill>
                  <a:srgbClr val="002D7A"/>
                </a:solidFill>
              </a:rPr>
              <a:t>comissao</a:t>
            </a:r>
            <a:r>
              <a:rPr lang="pt-BR" sz="1200" dirty="0">
                <a:solidFill>
                  <a:srgbClr val="006FE1"/>
                </a:solidFill>
              </a:rPr>
              <a:t>: </a:t>
            </a:r>
            <a:r>
              <a:rPr lang="pt-BR" sz="1200" dirty="0">
                <a:solidFill>
                  <a:srgbClr val="008181"/>
                </a:solidFill>
              </a:rPr>
              <a:t>real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 err="1">
                <a:solidFill>
                  <a:srgbClr val="002D7A"/>
                </a:solidFill>
              </a:rPr>
              <a:t>salarioFinal</a:t>
            </a:r>
            <a:r>
              <a:rPr lang="pt-BR" sz="1200" dirty="0">
                <a:solidFill>
                  <a:srgbClr val="006FE1"/>
                </a:solidFill>
              </a:rPr>
              <a:t>: </a:t>
            </a:r>
            <a:r>
              <a:rPr lang="pt-BR" sz="1200" dirty="0">
                <a:solidFill>
                  <a:srgbClr val="008181"/>
                </a:solidFill>
              </a:rPr>
              <a:t>real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>
                <a:solidFill>
                  <a:srgbClr val="008181"/>
                </a:solidFill>
              </a:rPr>
              <a:t> 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>
                <a:solidFill>
                  <a:srgbClr val="002D7A"/>
                </a:solidFill>
              </a:rPr>
              <a:t>inicio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>
                <a:solidFill>
                  <a:srgbClr val="454545"/>
                </a:solidFill>
              </a:rPr>
              <a:t>// Seção de Comandos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 err="1">
                <a:solidFill>
                  <a:srgbClr val="008181"/>
                </a:solidFill>
              </a:rPr>
              <a:t>escreval</a:t>
            </a:r>
            <a:r>
              <a:rPr lang="pt-BR" sz="1200" dirty="0">
                <a:solidFill>
                  <a:srgbClr val="333333"/>
                </a:solidFill>
              </a:rPr>
              <a:t>(</a:t>
            </a:r>
            <a:r>
              <a:rPr lang="pt-BR" sz="1200" dirty="0">
                <a:solidFill>
                  <a:srgbClr val="DE1144"/>
                </a:solidFill>
              </a:rPr>
              <a:t>"&lt;&gt;&lt;&gt;&lt;&gt;&lt;&gt;&lt;&gt; Sistema de gestão de vendedores &lt;&gt;&lt;&gt;&lt;&gt;&lt;&gt;&lt;&gt;"</a:t>
            </a:r>
            <a:r>
              <a:rPr lang="pt-BR" sz="1200" dirty="0">
                <a:solidFill>
                  <a:srgbClr val="333333"/>
                </a:solidFill>
              </a:rPr>
              <a:t>)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>
                <a:solidFill>
                  <a:srgbClr val="008181"/>
                </a:solidFill>
              </a:rPr>
              <a:t>escreva</a:t>
            </a:r>
            <a:r>
              <a:rPr lang="pt-BR" sz="1200" dirty="0">
                <a:solidFill>
                  <a:srgbClr val="333333"/>
                </a:solidFill>
              </a:rPr>
              <a:t>(</a:t>
            </a:r>
            <a:r>
              <a:rPr lang="pt-BR" sz="1200" dirty="0">
                <a:solidFill>
                  <a:srgbClr val="DE1144"/>
                </a:solidFill>
              </a:rPr>
              <a:t>"&gt;&gt;&gt; Digite o nome do vendedor: "</a:t>
            </a:r>
            <a:r>
              <a:rPr lang="pt-BR" sz="1200" dirty="0">
                <a:solidFill>
                  <a:srgbClr val="333333"/>
                </a:solidFill>
              </a:rPr>
              <a:t>)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>
                <a:solidFill>
                  <a:srgbClr val="008181"/>
                </a:solidFill>
              </a:rPr>
              <a:t>leia</a:t>
            </a:r>
            <a:r>
              <a:rPr lang="pt-BR" sz="1200" dirty="0">
                <a:solidFill>
                  <a:srgbClr val="333333"/>
                </a:solidFill>
              </a:rPr>
              <a:t>(</a:t>
            </a:r>
            <a:r>
              <a:rPr lang="pt-BR" sz="1200" dirty="0">
                <a:solidFill>
                  <a:srgbClr val="002D7A"/>
                </a:solidFill>
              </a:rPr>
              <a:t>nome</a:t>
            </a:r>
            <a:r>
              <a:rPr lang="pt-BR" sz="1200" dirty="0">
                <a:solidFill>
                  <a:srgbClr val="333333"/>
                </a:solidFill>
              </a:rPr>
              <a:t>)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>
                <a:solidFill>
                  <a:srgbClr val="008181"/>
                </a:solidFill>
              </a:rPr>
              <a:t>escreva</a:t>
            </a:r>
            <a:r>
              <a:rPr lang="pt-BR" sz="1200" dirty="0">
                <a:solidFill>
                  <a:srgbClr val="333333"/>
                </a:solidFill>
              </a:rPr>
              <a:t>(</a:t>
            </a:r>
            <a:r>
              <a:rPr lang="pt-BR" sz="1200" dirty="0">
                <a:solidFill>
                  <a:srgbClr val="DE1144"/>
                </a:solidFill>
              </a:rPr>
              <a:t>"&gt;&gt;&gt; Digite o salário: "</a:t>
            </a:r>
            <a:r>
              <a:rPr lang="pt-BR" sz="1200" dirty="0">
                <a:solidFill>
                  <a:srgbClr val="333333"/>
                </a:solidFill>
              </a:rPr>
              <a:t>)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>
                <a:solidFill>
                  <a:srgbClr val="008181"/>
                </a:solidFill>
              </a:rPr>
              <a:t>leia</a:t>
            </a:r>
            <a:r>
              <a:rPr lang="pt-BR" sz="1200" dirty="0">
                <a:solidFill>
                  <a:srgbClr val="333333"/>
                </a:solidFill>
              </a:rPr>
              <a:t>(</a:t>
            </a:r>
            <a:r>
              <a:rPr lang="pt-BR" sz="1200" dirty="0">
                <a:solidFill>
                  <a:srgbClr val="002D7A"/>
                </a:solidFill>
              </a:rPr>
              <a:t>salario</a:t>
            </a:r>
            <a:r>
              <a:rPr lang="pt-BR" sz="1200" dirty="0">
                <a:solidFill>
                  <a:srgbClr val="333333"/>
                </a:solidFill>
              </a:rPr>
              <a:t>)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>
                <a:solidFill>
                  <a:srgbClr val="008181"/>
                </a:solidFill>
              </a:rPr>
              <a:t>escreva</a:t>
            </a:r>
            <a:r>
              <a:rPr lang="pt-BR" sz="1200" dirty="0">
                <a:solidFill>
                  <a:srgbClr val="333333"/>
                </a:solidFill>
              </a:rPr>
              <a:t>(</a:t>
            </a:r>
            <a:r>
              <a:rPr lang="pt-BR" sz="1200" dirty="0">
                <a:solidFill>
                  <a:srgbClr val="DE1144"/>
                </a:solidFill>
              </a:rPr>
              <a:t>"&gt;&gt;&gt; Informe a quantidade de vendas deste no mês: "</a:t>
            </a:r>
            <a:r>
              <a:rPr lang="pt-BR" sz="1200" dirty="0">
                <a:solidFill>
                  <a:srgbClr val="333333"/>
                </a:solidFill>
              </a:rPr>
              <a:t>)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>
                <a:solidFill>
                  <a:srgbClr val="008181"/>
                </a:solidFill>
              </a:rPr>
              <a:t>leia</a:t>
            </a:r>
            <a:r>
              <a:rPr lang="pt-BR" sz="1200" dirty="0">
                <a:solidFill>
                  <a:srgbClr val="333333"/>
                </a:solidFill>
              </a:rPr>
              <a:t>(</a:t>
            </a:r>
            <a:r>
              <a:rPr lang="pt-BR" sz="1200" dirty="0">
                <a:solidFill>
                  <a:srgbClr val="002D7A"/>
                </a:solidFill>
              </a:rPr>
              <a:t>vendas</a:t>
            </a:r>
            <a:r>
              <a:rPr lang="pt-BR" sz="1200" dirty="0">
                <a:solidFill>
                  <a:srgbClr val="333333"/>
                </a:solidFill>
              </a:rPr>
              <a:t>)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>
                <a:solidFill>
                  <a:srgbClr val="454545"/>
                </a:solidFill>
              </a:rPr>
              <a:t>// Cálculo da comissão e salário final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 err="1">
                <a:solidFill>
                  <a:srgbClr val="002D7A"/>
                </a:solidFill>
              </a:rPr>
              <a:t>comissao</a:t>
            </a:r>
            <a:r>
              <a:rPr lang="pt-BR" sz="1200" dirty="0">
                <a:solidFill>
                  <a:srgbClr val="002D7A"/>
                </a:solidFill>
              </a:rPr>
              <a:t> </a:t>
            </a:r>
            <a:r>
              <a:rPr lang="pt-BR" sz="1200" dirty="0">
                <a:solidFill>
                  <a:srgbClr val="006FE1"/>
                </a:solidFill>
              </a:rPr>
              <a:t>&gt;&gt;&gt;&gt;&gt;&gt;&gt;&gt;&gt; </a:t>
            </a:r>
            <a:r>
              <a:rPr lang="pt-BR" sz="1200" dirty="0">
                <a:solidFill>
                  <a:srgbClr val="002D7A"/>
                </a:solidFill>
              </a:rPr>
              <a:t>RESUMO </a:t>
            </a:r>
            <a:r>
              <a:rPr lang="pt-BR" sz="1200" dirty="0">
                <a:solidFill>
                  <a:srgbClr val="006FE1"/>
                </a:solidFill>
              </a:rPr>
              <a:t>&lt;&lt;&lt;&lt;&lt;&lt;&lt;&lt;&lt;&lt;</a:t>
            </a:r>
            <a:r>
              <a:rPr lang="pt-BR" sz="1200" dirty="0">
                <a:solidFill>
                  <a:srgbClr val="DE1144"/>
                </a:solidFill>
              </a:rPr>
              <a:t>")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 err="1">
                <a:solidFill>
                  <a:srgbClr val="DE1144"/>
                </a:solidFill>
              </a:rPr>
              <a:t>escreval</a:t>
            </a:r>
            <a:r>
              <a:rPr lang="pt-BR" sz="1200" dirty="0">
                <a:solidFill>
                  <a:srgbClr val="DE1144"/>
                </a:solidFill>
              </a:rPr>
              <a:t>("</a:t>
            </a:r>
            <a:r>
              <a:rPr lang="pt-BR" sz="1200" dirty="0">
                <a:solidFill>
                  <a:srgbClr val="006FE1"/>
                </a:solidFill>
              </a:rPr>
              <a:t>-- </a:t>
            </a:r>
            <a:r>
              <a:rPr lang="pt-BR" sz="1200" dirty="0">
                <a:solidFill>
                  <a:srgbClr val="002D7A"/>
                </a:solidFill>
              </a:rPr>
              <a:t>Nome</a:t>
            </a:r>
            <a:r>
              <a:rPr lang="pt-BR" sz="1200" dirty="0">
                <a:solidFill>
                  <a:srgbClr val="006FE1"/>
                </a:solidFill>
              </a:rPr>
              <a:t>: </a:t>
            </a:r>
            <a:r>
              <a:rPr lang="pt-BR" sz="1200" dirty="0">
                <a:solidFill>
                  <a:srgbClr val="DE1144"/>
                </a:solidFill>
              </a:rPr>
              <a:t>",nome)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 err="1">
                <a:solidFill>
                  <a:srgbClr val="DE1144"/>
                </a:solidFill>
              </a:rPr>
              <a:t>escreval</a:t>
            </a:r>
            <a:r>
              <a:rPr lang="pt-BR" sz="1200" dirty="0">
                <a:solidFill>
                  <a:srgbClr val="DE1144"/>
                </a:solidFill>
              </a:rPr>
              <a:t>("</a:t>
            </a:r>
            <a:r>
              <a:rPr lang="pt-BR" sz="1200" dirty="0">
                <a:solidFill>
                  <a:srgbClr val="006FE1"/>
                </a:solidFill>
              </a:rPr>
              <a:t>-- </a:t>
            </a:r>
            <a:r>
              <a:rPr lang="pt-BR" sz="1200" dirty="0"/>
              <a:t>Salá</a:t>
            </a:r>
            <a:r>
              <a:rPr lang="pt-BR" sz="1200" dirty="0">
                <a:solidFill>
                  <a:srgbClr val="002D7A"/>
                </a:solidFill>
              </a:rPr>
              <a:t>rio</a:t>
            </a:r>
            <a:r>
              <a:rPr lang="pt-BR" sz="1200" dirty="0">
                <a:solidFill>
                  <a:srgbClr val="006FE1"/>
                </a:solidFill>
              </a:rPr>
              <a:t>: </a:t>
            </a:r>
            <a:r>
              <a:rPr lang="pt-BR" sz="1200" dirty="0">
                <a:solidFill>
                  <a:srgbClr val="DE1144"/>
                </a:solidFill>
              </a:rPr>
              <a:t>",salario)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 err="1">
                <a:solidFill>
                  <a:srgbClr val="DE1144"/>
                </a:solidFill>
              </a:rPr>
              <a:t>escreval</a:t>
            </a:r>
            <a:r>
              <a:rPr lang="pt-BR" sz="1200" dirty="0">
                <a:solidFill>
                  <a:srgbClr val="DE1144"/>
                </a:solidFill>
              </a:rPr>
              <a:t>("</a:t>
            </a:r>
            <a:r>
              <a:rPr lang="pt-BR" sz="1200" dirty="0">
                <a:solidFill>
                  <a:srgbClr val="006FE1"/>
                </a:solidFill>
              </a:rPr>
              <a:t>-- </a:t>
            </a:r>
            <a:r>
              <a:rPr lang="pt-BR" sz="1200" dirty="0"/>
              <a:t>Salá</a:t>
            </a:r>
            <a:r>
              <a:rPr lang="pt-BR" sz="1200" dirty="0">
                <a:solidFill>
                  <a:srgbClr val="008181"/>
                </a:solidFill>
              </a:rPr>
              <a:t>rio </a:t>
            </a:r>
            <a:r>
              <a:rPr lang="pt-BR" sz="1200" dirty="0">
                <a:solidFill>
                  <a:srgbClr val="810081"/>
                </a:solidFill>
              </a:rPr>
              <a:t>Final </a:t>
            </a:r>
            <a:r>
              <a:rPr lang="pt-BR" sz="1200" dirty="0">
                <a:solidFill>
                  <a:srgbClr val="333333"/>
                </a:solidFill>
              </a:rPr>
              <a:t>(</a:t>
            </a:r>
            <a:r>
              <a:rPr lang="pt-BR" sz="1200" dirty="0"/>
              <a:t>salá</a:t>
            </a:r>
            <a:r>
              <a:rPr lang="pt-BR" sz="1200" dirty="0">
                <a:solidFill>
                  <a:srgbClr val="002D7A"/>
                </a:solidFill>
              </a:rPr>
              <a:t>rio </a:t>
            </a:r>
            <a:r>
              <a:rPr lang="pt-BR" sz="1200" dirty="0">
                <a:solidFill>
                  <a:srgbClr val="006FE1"/>
                </a:solidFill>
              </a:rPr>
              <a:t>+ </a:t>
            </a:r>
            <a:r>
              <a:rPr lang="pt-BR" sz="1200" dirty="0"/>
              <a:t>comissã</a:t>
            </a:r>
            <a:r>
              <a:rPr lang="pt-BR" sz="1200" dirty="0">
                <a:solidFill>
                  <a:srgbClr val="002D7A"/>
                </a:solidFill>
              </a:rPr>
              <a:t>o</a:t>
            </a:r>
            <a:r>
              <a:rPr lang="pt-BR" sz="1200" dirty="0">
                <a:solidFill>
                  <a:srgbClr val="333333"/>
                </a:solidFill>
              </a:rPr>
              <a:t>)</a:t>
            </a:r>
            <a:r>
              <a:rPr lang="pt-BR" sz="1200" dirty="0">
                <a:solidFill>
                  <a:srgbClr val="006FE1"/>
                </a:solidFill>
              </a:rPr>
              <a:t>: </a:t>
            </a:r>
            <a:r>
              <a:rPr lang="pt-BR" sz="1200" dirty="0">
                <a:solidFill>
                  <a:srgbClr val="DE1144"/>
                </a:solidFill>
              </a:rPr>
              <a:t>",</a:t>
            </a:r>
            <a:r>
              <a:rPr lang="pt-BR" sz="1200" dirty="0" err="1">
                <a:solidFill>
                  <a:srgbClr val="DE1144"/>
                </a:solidFill>
              </a:rPr>
              <a:t>salarioFinal</a:t>
            </a:r>
            <a:r>
              <a:rPr lang="pt-BR" sz="1200" dirty="0">
                <a:solidFill>
                  <a:srgbClr val="DE1144"/>
                </a:solidFill>
              </a:rPr>
              <a:t>)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 err="1">
                <a:solidFill>
                  <a:srgbClr val="DE1144"/>
                </a:solidFill>
              </a:rPr>
              <a:t>escreval</a:t>
            </a:r>
            <a:r>
              <a:rPr lang="pt-BR" sz="1200" dirty="0">
                <a:solidFill>
                  <a:srgbClr val="DE1144"/>
                </a:solidFill>
              </a:rPr>
              <a:t>("</a:t>
            </a:r>
            <a:r>
              <a:rPr lang="pt-BR" sz="1200" dirty="0">
                <a:solidFill>
                  <a:srgbClr val="006FE1"/>
                </a:solidFill>
              </a:rPr>
              <a:t>&gt;&gt;&gt;&gt;&gt;&gt;&gt;&gt;&gt;&gt;&lt;&gt;&lt;&gt;&lt;&gt;&lt;&gt;&lt;&lt;&lt;&lt;&lt;&lt;&lt;&lt;&lt;&lt;</a:t>
            </a:r>
            <a:r>
              <a:rPr lang="pt-BR" sz="1200" dirty="0"/>
              <a:t>"</a:t>
            </a:r>
            <a:r>
              <a:rPr lang="pt-BR" sz="1200" dirty="0">
                <a:solidFill>
                  <a:srgbClr val="333333"/>
                </a:solidFill>
              </a:rPr>
              <a:t>)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 err="1">
                <a:solidFill>
                  <a:srgbClr val="002D7A"/>
                </a:solidFill>
              </a:rPr>
              <a:t>fimalgoritmo</a:t>
            </a:r>
            <a:endParaRPr lang="pt-BR" sz="1200" dirty="0">
              <a:latin typeface="Calibri"/>
              <a:ea typeface="Calibri"/>
            </a:endParaRPr>
          </a:p>
          <a:p>
            <a:pPr>
              <a:lnSpc>
                <a:spcPct val="107000"/>
              </a:lnSpc>
            </a:pPr>
            <a:r>
              <a:rPr lang="pt-BR" sz="1200" dirty="0">
                <a:solidFill>
                  <a:srgbClr val="002D7A"/>
                </a:solidFill>
              </a:rPr>
              <a:t> </a:t>
            </a:r>
            <a:endParaRPr lang="pt-BR" sz="1200" dirty="0">
              <a:effectLst/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610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610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5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0013709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4400" b="1" dirty="0">
                <a:latin typeface="Calibri"/>
                <a:ea typeface="Calibri"/>
                <a:cs typeface="Calibri"/>
                <a:sym typeface="Calibri"/>
              </a:rPr>
              <a:t>1. APRESENTAÇÃO </a:t>
            </a:r>
            <a:r>
              <a:rPr lang="pt-BR" sz="4400" b="1" dirty="0" smtClean="0">
                <a:latin typeface="Calibri"/>
                <a:ea typeface="Calibri"/>
                <a:cs typeface="Calibri"/>
                <a:sym typeface="Calibri"/>
              </a:rPr>
              <a:t>DA EQUIPE DO MÓDULO</a:t>
            </a:r>
            <a:endParaRPr sz="44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5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LÓGICA DE PROGRAMAÇÃO 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" name="Grupo 22"/>
          <p:cNvGrpSpPr/>
          <p:nvPr/>
        </p:nvGrpSpPr>
        <p:grpSpPr>
          <a:xfrm>
            <a:off x="131710" y="841987"/>
            <a:ext cx="12004226" cy="3354205"/>
            <a:chOff x="116430" y="558159"/>
            <a:chExt cx="12004226" cy="3354205"/>
          </a:xfrm>
        </p:grpSpPr>
        <p:grpSp>
          <p:nvGrpSpPr>
            <p:cNvPr id="24" name="Grupo 23"/>
            <p:cNvGrpSpPr/>
            <p:nvPr/>
          </p:nvGrpSpPr>
          <p:grpSpPr>
            <a:xfrm>
              <a:off x="116430" y="558159"/>
              <a:ext cx="12004226" cy="3354205"/>
              <a:chOff x="116430" y="558159"/>
              <a:chExt cx="12004226" cy="3354205"/>
            </a:xfrm>
          </p:grpSpPr>
          <p:grpSp>
            <p:nvGrpSpPr>
              <p:cNvPr id="27" name="Google Shape;110;p35"/>
              <p:cNvGrpSpPr/>
              <p:nvPr/>
            </p:nvGrpSpPr>
            <p:grpSpPr>
              <a:xfrm>
                <a:off x="116430" y="558159"/>
                <a:ext cx="7391571" cy="3354205"/>
                <a:chOff x="2373855" y="558159"/>
                <a:chExt cx="7391571" cy="3354205"/>
              </a:xfrm>
            </p:grpSpPr>
            <p:grpSp>
              <p:nvGrpSpPr>
                <p:cNvPr id="30" name="Google Shape;111;p35"/>
                <p:cNvGrpSpPr/>
                <p:nvPr/>
              </p:nvGrpSpPr>
              <p:grpSpPr>
                <a:xfrm>
                  <a:off x="2373855" y="2944818"/>
                  <a:ext cx="7391571" cy="967546"/>
                  <a:chOff x="271492" y="2716764"/>
                  <a:chExt cx="7250496" cy="967546"/>
                </a:xfrm>
              </p:grpSpPr>
              <p:sp>
                <p:nvSpPr>
                  <p:cNvPr id="33" name="Google Shape;112;p35"/>
                  <p:cNvSpPr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" name="Google Shape;113;p35"/>
                  <p:cNvSpPr txBox="1"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lvl="0" algn="ctr">
                      <a:buClr>
                        <a:schemeClr val="dk1"/>
                      </a:buClr>
                      <a:buSzPts val="1800"/>
                    </a:pPr>
                    <a:r>
                      <a:rPr lang="pt-BR" sz="1800" b="1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Dhenifer</a:t>
                    </a:r>
                    <a:r>
                      <a:rPr lang="pt-BR" sz="18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Araújo </a:t>
                    </a:r>
                    <a:r>
                      <a:rPr lang="pt-BR" sz="1600" b="1" i="0" u="none" strike="noStrike" cap="none" dirty="0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Coordenadora, </a:t>
                    </a:r>
                    <a:r>
                      <a:rPr lang="pt-BR" sz="1600" b="1" i="0" u="none" strike="noStrike" cap="none" dirty="0" err="1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" name="Google Shape;114;p35"/>
                  <p:cNvSpPr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" name="Google Shape;115;p35"/>
                  <p:cNvSpPr txBox="1"/>
                  <p:nvPr/>
                </p:nvSpPr>
                <p:spPr>
                  <a:xfrm>
                    <a:off x="3599406" y="2716764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Hiram Amaral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</a:t>
                    </a:r>
                    <a:r>
                      <a:rPr lang="pt-BR" sz="1600" b="1" i="0" u="none" strike="noStrike" cap="none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" name="Google Shape;116;p35"/>
                  <p:cNvSpPr/>
                  <p:nvPr/>
                </p:nvSpPr>
                <p:spPr>
                  <a:xfrm>
                    <a:off x="2814576" y="3148928"/>
                    <a:ext cx="2164327" cy="5353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" name="Google Shape;117;p35"/>
                  <p:cNvSpPr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31" name="Google Shape;120;p3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5895789" y="558159"/>
                  <a:ext cx="2030132" cy="23519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" name="Google Shape;121;p3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33781" t="14485" r="29686" b="14837"/>
                <a:stretch/>
              </p:blipFill>
              <p:spPr>
                <a:xfrm>
                  <a:off x="2426574" y="577516"/>
                  <a:ext cx="2113020" cy="2351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8" name="Google Shape;115;p35"/>
              <p:cNvSpPr txBox="1"/>
              <p:nvPr/>
            </p:nvSpPr>
            <p:spPr>
              <a:xfrm>
                <a:off x="6796925" y="3038401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i="0" u="none" strike="noStrike" cap="none" dirty="0" err="1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Jhonatas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15;p35"/>
              <p:cNvSpPr txBox="1"/>
              <p:nvPr/>
            </p:nvSpPr>
            <p:spPr>
              <a:xfrm>
                <a:off x="9914217" y="312459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Nathalia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Monitora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5" name="Imagem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436" y="563804"/>
              <a:ext cx="2088000" cy="2349992"/>
            </a:xfrm>
            <a:prstGeom prst="rect">
              <a:avLst/>
            </a:prstGeom>
          </p:spPr>
        </p:pic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861" y="558159"/>
              <a:ext cx="2126503" cy="2315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75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1046791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2. APRESENTAÇÃO DO MÓDULO LP_IA_PYTHON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4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LÓGICA DE PROGRAMAÇÃO 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4"/>
          <p:cNvSpPr txBox="1"/>
          <p:nvPr/>
        </p:nvSpPr>
        <p:spPr>
          <a:xfrm>
            <a:off x="2979821" y="6099448"/>
            <a:ext cx="623235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https://logicadeprogramacaoparaiacompython.blogspot.com/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4"/>
          <p:cNvSpPr txBox="1"/>
          <p:nvPr/>
        </p:nvSpPr>
        <p:spPr>
          <a:xfrm>
            <a:off x="7605529" y="1311639"/>
            <a:ext cx="4530407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Aulas expositivas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Interação com estudantes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Montagem do ambiente de </a:t>
            </a:r>
            <a:r>
              <a:rPr lang="pt-BR" sz="1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estudo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Execução de exercício em Python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Utilização do Google </a:t>
            </a:r>
            <a:r>
              <a:rPr lang="pt-BR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Visita a sites de </a:t>
            </a:r>
            <a:r>
              <a:rPr lang="pt-BR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</a:t>
            </a:r>
            <a:r>
              <a:rPr lang="pt-BR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Learning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Preparação desenvolvimento do miniprojeto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Elaboração do miniprojeto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Utilização do </a:t>
            </a:r>
            <a:r>
              <a:rPr lang="pt-BR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pt-BR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armazenar código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Defesa do miniprojeto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82" y="341757"/>
            <a:ext cx="7195592" cy="39845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46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69275"/>
            <a:ext cx="12192000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t-BR" sz="1800" b="1" dirty="0"/>
              <a:t>EXERCÍCIOS DE VISUALG PARA APRENDIZADO DE ALGORÍTMOS</a:t>
            </a:r>
            <a:endParaRPr lang="pt-BR" sz="1600" b="1" dirty="0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1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1046791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3. CALENDÁRIO DO MÓDULO LP_IA_PYTHON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5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LÓGICA DE PROGRAMAÇÃO 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1266092" y="234462"/>
            <a:ext cx="9823939" cy="4323627"/>
            <a:chOff x="1266092" y="234462"/>
            <a:chExt cx="9823939" cy="4323627"/>
          </a:xfrm>
        </p:grpSpPr>
        <p:pic>
          <p:nvPicPr>
            <p:cNvPr id="179" name="Google Shape;179;p15"/>
            <p:cNvPicPr preferRelativeResize="0"/>
            <p:nvPr/>
          </p:nvPicPr>
          <p:blipFill rotWithShape="1">
            <a:blip r:embed="rId3">
              <a:alphaModFix/>
            </a:blip>
            <a:srcRect l="14538" t="16346" r="53045" b="33012"/>
            <a:stretch/>
          </p:blipFill>
          <p:spPr>
            <a:xfrm>
              <a:off x="1266092" y="234462"/>
              <a:ext cx="9823939" cy="43236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15"/>
            <p:cNvSpPr/>
            <p:nvPr/>
          </p:nvSpPr>
          <p:spPr>
            <a:xfrm>
              <a:off x="2544081" y="3411940"/>
              <a:ext cx="2649416" cy="462624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7605647" y="2045763"/>
              <a:ext cx="2755276" cy="891401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9846155" y="1543071"/>
              <a:ext cx="514768" cy="385723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864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/>
        </p:nvSpPr>
        <p:spPr>
          <a:xfrm>
            <a:off x="1" y="2784144"/>
            <a:ext cx="12192000" cy="1030500"/>
          </a:xfrm>
          <a:prstGeom prst="rect">
            <a:avLst/>
          </a:prstGeom>
          <a:solidFill>
            <a:srgbClr val="BFD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Integração Colab com o GitHub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002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 txBox="1"/>
          <p:nvPr/>
        </p:nvSpPr>
        <p:spPr>
          <a:xfrm>
            <a:off x="1" y="2784144"/>
            <a:ext cx="12192000" cy="1030360"/>
          </a:xfrm>
          <a:prstGeom prst="rect">
            <a:avLst/>
          </a:prstGeom>
          <a:solidFill>
            <a:srgbClr val="BFD9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Realizando os primeiros códigos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898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6"/>
          <p:cNvSpPr txBox="1"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2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LINGUAGEM DE PROGRAMAÇÃO PARA IA COM PYTHON </a:t>
            </a:r>
            <a:endParaRPr sz="4000"/>
          </a:p>
        </p:txBody>
      </p:sp>
      <p:sp>
        <p:nvSpPr>
          <p:cNvPr id="458" name="Google Shape;458;p16"/>
          <p:cNvSpPr txBox="1"/>
          <p:nvPr/>
        </p:nvSpPr>
        <p:spPr>
          <a:xfrm>
            <a:off x="3433964" y="156219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Obrigada(o) pela Atenção !!!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6"/>
          <p:cNvSpPr txBox="1"/>
          <p:nvPr/>
        </p:nvSpPr>
        <p:spPr>
          <a:xfrm>
            <a:off x="3332798" y="671485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Somos hoje o que penamos ontem, seremos amanhã,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 que pensarmos hoje! Carl Roger</a:t>
            </a:r>
            <a:endParaRPr sz="1800" b="0" i="0" u="none" strike="noStrike" cap="none">
              <a:solidFill>
                <a:schemeClr val="accent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3" name="Grupo 22"/>
          <p:cNvGrpSpPr/>
          <p:nvPr/>
        </p:nvGrpSpPr>
        <p:grpSpPr>
          <a:xfrm>
            <a:off x="131710" y="1590157"/>
            <a:ext cx="12004226" cy="3354205"/>
            <a:chOff x="116430" y="558159"/>
            <a:chExt cx="12004226" cy="3354205"/>
          </a:xfrm>
        </p:grpSpPr>
        <p:grpSp>
          <p:nvGrpSpPr>
            <p:cNvPr id="24" name="Grupo 23"/>
            <p:cNvGrpSpPr/>
            <p:nvPr/>
          </p:nvGrpSpPr>
          <p:grpSpPr>
            <a:xfrm>
              <a:off x="116430" y="558159"/>
              <a:ext cx="12004226" cy="3354205"/>
              <a:chOff x="116430" y="558159"/>
              <a:chExt cx="12004226" cy="3354205"/>
            </a:xfrm>
          </p:grpSpPr>
          <p:grpSp>
            <p:nvGrpSpPr>
              <p:cNvPr id="27" name="Google Shape;110;p35"/>
              <p:cNvGrpSpPr/>
              <p:nvPr/>
            </p:nvGrpSpPr>
            <p:grpSpPr>
              <a:xfrm>
                <a:off x="116430" y="558159"/>
                <a:ext cx="7391571" cy="3354205"/>
                <a:chOff x="2373855" y="558159"/>
                <a:chExt cx="7391571" cy="3354205"/>
              </a:xfrm>
            </p:grpSpPr>
            <p:grpSp>
              <p:nvGrpSpPr>
                <p:cNvPr id="30" name="Google Shape;111;p35"/>
                <p:cNvGrpSpPr/>
                <p:nvPr/>
              </p:nvGrpSpPr>
              <p:grpSpPr>
                <a:xfrm>
                  <a:off x="2373855" y="2944818"/>
                  <a:ext cx="7391571" cy="967546"/>
                  <a:chOff x="271492" y="2716764"/>
                  <a:chExt cx="7250496" cy="967546"/>
                </a:xfrm>
              </p:grpSpPr>
              <p:sp>
                <p:nvSpPr>
                  <p:cNvPr id="33" name="Google Shape;112;p35"/>
                  <p:cNvSpPr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" name="Google Shape;113;p35"/>
                  <p:cNvSpPr txBox="1"/>
                  <p:nvPr/>
                </p:nvSpPr>
                <p:spPr>
                  <a:xfrm>
                    <a:off x="271492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lvl="0" algn="ctr">
                      <a:buClr>
                        <a:schemeClr val="dk1"/>
                      </a:buClr>
                      <a:buSzPts val="1800"/>
                    </a:pPr>
                    <a:r>
                      <a:rPr lang="pt-BR" sz="1800" b="1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Dhenifer</a:t>
                    </a:r>
                    <a:r>
                      <a:rPr lang="pt-BR" sz="18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Araújo </a:t>
                    </a:r>
                    <a:r>
                      <a:rPr lang="pt-BR" sz="1600" b="1" i="0" u="none" strike="noStrike" cap="none" dirty="0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Coordenadora, </a:t>
                    </a:r>
                    <a:r>
                      <a:rPr lang="pt-BR" sz="1600" b="1" i="0" u="none" strike="noStrike" cap="none" dirty="0" err="1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" name="Google Shape;114;p35"/>
                  <p:cNvSpPr/>
                  <p:nvPr/>
                </p:nvSpPr>
                <p:spPr>
                  <a:xfrm>
                    <a:off x="2814576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" name="Google Shape;115;p35"/>
                  <p:cNvSpPr txBox="1"/>
                  <p:nvPr/>
                </p:nvSpPr>
                <p:spPr>
                  <a:xfrm>
                    <a:off x="3599406" y="2716764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rPr lang="pt-BR" sz="18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Hiram Amaral</a:t>
                    </a: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/>
                    </a:r>
                    <a:b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pt-BR" sz="16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Instrutor, </a:t>
                    </a:r>
                    <a:r>
                      <a:rPr lang="pt-BR" sz="1600" b="1" i="0" u="none" strike="noStrike" cap="none" dirty="0" err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MsC</a:t>
                    </a:r>
                    <a:endParaRPr sz="1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" name="Google Shape;116;p35"/>
                  <p:cNvSpPr/>
                  <p:nvPr/>
                </p:nvSpPr>
                <p:spPr>
                  <a:xfrm>
                    <a:off x="2814576" y="3148928"/>
                    <a:ext cx="2164327" cy="5353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" name="Google Shape;117;p35"/>
                  <p:cNvSpPr/>
                  <p:nvPr/>
                </p:nvSpPr>
                <p:spPr>
                  <a:xfrm>
                    <a:off x="5357661" y="2736121"/>
                    <a:ext cx="2164327" cy="432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31" name="Google Shape;120;p3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5895789" y="558159"/>
                  <a:ext cx="2030132" cy="23519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" name="Google Shape;121;p3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33781" t="14485" r="29686" b="14837"/>
                <a:stretch/>
              </p:blipFill>
              <p:spPr>
                <a:xfrm>
                  <a:off x="2426574" y="577516"/>
                  <a:ext cx="2113020" cy="23519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8" name="Google Shape;115;p35"/>
              <p:cNvSpPr txBox="1"/>
              <p:nvPr/>
            </p:nvSpPr>
            <p:spPr>
              <a:xfrm>
                <a:off x="6796925" y="3038401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i="0" u="none" strike="noStrike" cap="none" dirty="0" err="1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Jhonatas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15;p35"/>
              <p:cNvSpPr txBox="1"/>
              <p:nvPr/>
            </p:nvSpPr>
            <p:spPr>
              <a:xfrm>
                <a:off x="9914217" y="3124592"/>
                <a:ext cx="2206439" cy="43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800" b="1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Nathalia</a:t>
                </a:r>
                <a:endParaRPr lang="pt-BR" sz="18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pt-BR" sz="1600" b="1" i="0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Monitora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5" name="Imagem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436" y="563804"/>
              <a:ext cx="2088000" cy="2349992"/>
            </a:xfrm>
            <a:prstGeom prst="rect">
              <a:avLst/>
            </a:prstGeom>
          </p:spPr>
        </p:pic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861" y="558159"/>
              <a:ext cx="2126503" cy="23159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1046791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5. APRESENTAÇÃO DA ESTRATÉGIA DE </a:t>
            </a:r>
            <a:br>
              <a:rPr lang="pt-BR" sz="3600" b="1">
                <a:latin typeface="Calibri"/>
                <a:ea typeface="Calibri"/>
                <a:cs typeface="Calibri"/>
                <a:sym typeface="Calibri"/>
              </a:rPr>
            </a:b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ENSINO-APRENDIZAGEM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VISÃO GERAL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250" y="256241"/>
            <a:ext cx="9010650" cy="4288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44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1089145" y="4872251"/>
            <a:ext cx="11046791" cy="6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5. APRESENTAÇÃO DA ESTRATÉGIA DE </a:t>
            </a:r>
            <a:br>
              <a:rPr lang="pt-BR" sz="3600" b="1">
                <a:latin typeface="Calibri"/>
                <a:ea typeface="Calibri"/>
                <a:cs typeface="Calibri"/>
                <a:sym typeface="Calibri"/>
              </a:rPr>
            </a:br>
            <a:r>
              <a:rPr lang="pt-BR" sz="3600" b="1">
                <a:latin typeface="Calibri"/>
                <a:ea typeface="Calibri"/>
                <a:cs typeface="Calibri"/>
                <a:sym typeface="Calibri"/>
              </a:rPr>
              <a:t>ENSINO-APRENDIZAGEM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1089145" y="5391602"/>
            <a:ext cx="110467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LÓGICA DE PROGRAMAÇÃO 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545431" y="308256"/>
            <a:ext cx="2342147" cy="4304320"/>
            <a:chOff x="2149641" y="962526"/>
            <a:chExt cx="2342147" cy="4304320"/>
          </a:xfrm>
        </p:grpSpPr>
        <p:pic>
          <p:nvPicPr>
            <p:cNvPr id="206" name="Google Shape;206;p16"/>
            <p:cNvPicPr preferRelativeResize="0"/>
            <p:nvPr/>
          </p:nvPicPr>
          <p:blipFill rotWithShape="1">
            <a:blip r:embed="rId3">
              <a:alphaModFix/>
            </a:blip>
            <a:srcRect l="65921" t="30501" r="14869" b="24998"/>
            <a:stretch/>
          </p:blipFill>
          <p:spPr>
            <a:xfrm>
              <a:off x="2149641" y="962526"/>
              <a:ext cx="2342147" cy="152853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7" name="Google Shape;207;p16"/>
            <p:cNvPicPr preferRelativeResize="0"/>
            <p:nvPr/>
          </p:nvPicPr>
          <p:blipFill rotWithShape="1">
            <a:blip r:embed="rId4">
              <a:alphaModFix/>
            </a:blip>
            <a:srcRect l="64866" t="27231" r="14474" b="24997"/>
            <a:stretch/>
          </p:blipFill>
          <p:spPr>
            <a:xfrm>
              <a:off x="2149641" y="2491063"/>
              <a:ext cx="2342147" cy="152586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8" name="Google Shape;208;p16"/>
            <p:cNvPicPr preferRelativeResize="0"/>
            <p:nvPr/>
          </p:nvPicPr>
          <p:blipFill rotWithShape="1">
            <a:blip r:embed="rId5">
              <a:alphaModFix/>
            </a:blip>
            <a:srcRect l="64605" t="43524" r="14472" b="12054"/>
            <a:stretch/>
          </p:blipFill>
          <p:spPr>
            <a:xfrm>
              <a:off x="2149641" y="3865733"/>
              <a:ext cx="2342147" cy="140111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09" name="Google Shape;209;p16"/>
          <p:cNvGrpSpPr/>
          <p:nvPr/>
        </p:nvGrpSpPr>
        <p:grpSpPr>
          <a:xfrm>
            <a:off x="4090738" y="1226096"/>
            <a:ext cx="2342148" cy="2823217"/>
            <a:chOff x="3208421" y="-370615"/>
            <a:chExt cx="3096126" cy="3905610"/>
          </a:xfrm>
        </p:grpSpPr>
        <p:pic>
          <p:nvPicPr>
            <p:cNvPr id="210" name="Google Shape;210;p16"/>
            <p:cNvPicPr preferRelativeResize="0"/>
            <p:nvPr/>
          </p:nvPicPr>
          <p:blipFill rotWithShape="1">
            <a:blip r:embed="rId6">
              <a:alphaModFix/>
            </a:blip>
            <a:srcRect l="12630" t="32199" r="61973" b="7980"/>
            <a:stretch/>
          </p:blipFill>
          <p:spPr>
            <a:xfrm>
              <a:off x="3208421" y="1480290"/>
              <a:ext cx="3096126" cy="205470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1" name="Google Shape;211;p16"/>
            <p:cNvPicPr preferRelativeResize="0"/>
            <p:nvPr/>
          </p:nvPicPr>
          <p:blipFill rotWithShape="1">
            <a:blip r:embed="rId7">
              <a:alphaModFix/>
            </a:blip>
            <a:srcRect l="12630" t="27610" r="61973" b="14620"/>
            <a:stretch/>
          </p:blipFill>
          <p:spPr>
            <a:xfrm>
              <a:off x="3208421" y="-370615"/>
              <a:ext cx="3096126" cy="198425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12" name="Google Shape;212;p16"/>
          <p:cNvSpPr/>
          <p:nvPr/>
        </p:nvSpPr>
        <p:spPr>
          <a:xfrm>
            <a:off x="2947101" y="2418122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6"/>
          <p:cNvSpPr/>
          <p:nvPr/>
        </p:nvSpPr>
        <p:spPr>
          <a:xfrm>
            <a:off x="6492409" y="2321729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30340" y="1586493"/>
            <a:ext cx="4345831" cy="21798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99999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996287" y="4872251"/>
            <a:ext cx="11195713" cy="10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Montagem do ambiente de desenvolvimento e estudos</a:t>
            </a:r>
            <a:endParaRPr/>
          </a:p>
        </p:txBody>
      </p:sp>
      <p:grpSp>
        <p:nvGrpSpPr>
          <p:cNvPr id="222" name="Google Shape;222;p17"/>
          <p:cNvGrpSpPr/>
          <p:nvPr/>
        </p:nvGrpSpPr>
        <p:grpSpPr>
          <a:xfrm>
            <a:off x="526093" y="454764"/>
            <a:ext cx="10931042" cy="4214785"/>
            <a:chOff x="321141" y="576046"/>
            <a:chExt cx="10931042" cy="4214785"/>
          </a:xfrm>
        </p:grpSpPr>
        <p:grpSp>
          <p:nvGrpSpPr>
            <p:cNvPr id="223" name="Google Shape;223;p17"/>
            <p:cNvGrpSpPr/>
            <p:nvPr/>
          </p:nvGrpSpPr>
          <p:grpSpPr>
            <a:xfrm>
              <a:off x="321141" y="576046"/>
              <a:ext cx="3094328" cy="2355443"/>
              <a:chOff x="229172" y="224589"/>
              <a:chExt cx="3094328" cy="2355443"/>
            </a:xfrm>
          </p:grpSpPr>
          <p:pic>
            <p:nvPicPr>
              <p:cNvPr id="224" name="Google Shape;224;p17"/>
              <p:cNvPicPr preferRelativeResize="0"/>
              <p:nvPr/>
            </p:nvPicPr>
            <p:blipFill rotWithShape="1">
              <a:blip r:embed="rId3">
                <a:alphaModFix/>
              </a:blip>
              <a:srcRect l="4606" t="4422" r="12895" b="8752"/>
              <a:stretch/>
            </p:blipFill>
            <p:spPr>
              <a:xfrm>
                <a:off x="229172" y="224589"/>
                <a:ext cx="3094328" cy="1641558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225" name="Google Shape;225;p17"/>
              <p:cNvSpPr txBox="1"/>
              <p:nvPr/>
            </p:nvSpPr>
            <p:spPr>
              <a:xfrm>
                <a:off x="321141" y="1841368"/>
                <a:ext cx="2910390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4"/>
                  </a:rPr>
                  <a:t>https://classroom.google.com/u/0/c/NDM5MTQ4ODU2MzA4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6" name="Google Shape;226;p17"/>
            <p:cNvGrpSpPr/>
            <p:nvPr/>
          </p:nvGrpSpPr>
          <p:grpSpPr>
            <a:xfrm>
              <a:off x="5069916" y="590426"/>
              <a:ext cx="2393947" cy="1829070"/>
              <a:chOff x="9123810" y="2969266"/>
              <a:chExt cx="2807126" cy="1829070"/>
            </a:xfrm>
          </p:grpSpPr>
          <p:sp>
            <p:nvSpPr>
              <p:cNvPr id="227" name="Google Shape;227;p17"/>
              <p:cNvSpPr txBox="1"/>
              <p:nvPr/>
            </p:nvSpPr>
            <p:spPr>
              <a:xfrm>
                <a:off x="9123811" y="4275116"/>
                <a:ext cx="280712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5"/>
                  </a:rPr>
                  <a:t>basics.ipynb - Colaboratory (google.com)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28" name="Google Shape;228;p17"/>
              <p:cNvPicPr preferRelativeResize="0"/>
              <p:nvPr/>
            </p:nvPicPr>
            <p:blipFill rotWithShape="1">
              <a:blip r:embed="rId6">
                <a:alphaModFix/>
              </a:blip>
              <a:srcRect l="460" t="4891" r="26842" b="11043"/>
              <a:stretch/>
            </p:blipFill>
            <p:spPr>
              <a:xfrm>
                <a:off x="9123810" y="2969266"/>
                <a:ext cx="2544036" cy="13355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9" name="Google Shape;229;p17"/>
            <p:cNvGrpSpPr/>
            <p:nvPr/>
          </p:nvGrpSpPr>
          <p:grpSpPr>
            <a:xfrm>
              <a:off x="9026341" y="2436585"/>
              <a:ext cx="2225842" cy="2354246"/>
              <a:chOff x="9123811" y="194836"/>
              <a:chExt cx="2225842" cy="2354246"/>
            </a:xfrm>
          </p:grpSpPr>
          <p:pic>
            <p:nvPicPr>
              <p:cNvPr id="230" name="Google Shape;230;p17"/>
              <p:cNvPicPr preferRelativeResize="0"/>
              <p:nvPr/>
            </p:nvPicPr>
            <p:blipFill rotWithShape="1">
              <a:blip r:embed="rId7">
                <a:alphaModFix/>
              </a:blip>
              <a:srcRect l="32368" t="13081" r="32368" b="19569"/>
              <a:stretch/>
            </p:blipFill>
            <p:spPr>
              <a:xfrm>
                <a:off x="9123811" y="194836"/>
                <a:ext cx="2001476" cy="17909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1" name="Google Shape;231;p17"/>
              <p:cNvSpPr txBox="1"/>
              <p:nvPr/>
            </p:nvSpPr>
            <p:spPr>
              <a:xfrm>
                <a:off x="9123811" y="2025862"/>
                <a:ext cx="222584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8"/>
                  </a:rPr>
                  <a:t>Authorize application (github.com)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" name="Google Shape;232;p17"/>
            <p:cNvGrpSpPr/>
            <p:nvPr/>
          </p:nvGrpSpPr>
          <p:grpSpPr>
            <a:xfrm>
              <a:off x="642534" y="3010391"/>
              <a:ext cx="2628297" cy="1714627"/>
              <a:chOff x="-417864" y="2760825"/>
              <a:chExt cx="2628297" cy="1714627"/>
            </a:xfrm>
          </p:grpSpPr>
          <p:pic>
            <p:nvPicPr>
              <p:cNvPr id="233" name="Google Shape;233;p17"/>
              <p:cNvPicPr preferRelativeResize="0"/>
              <p:nvPr/>
            </p:nvPicPr>
            <p:blipFill rotWithShape="1">
              <a:blip r:embed="rId9">
                <a:alphaModFix/>
              </a:blip>
              <a:srcRect l="6058" t="5359" r="13289" b="13899"/>
              <a:stretch/>
            </p:blipFill>
            <p:spPr>
              <a:xfrm>
                <a:off x="-417864" y="2760825"/>
                <a:ext cx="2628297" cy="14793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4" name="Google Shape;234;p17"/>
              <p:cNvSpPr txBox="1"/>
              <p:nvPr/>
            </p:nvSpPr>
            <p:spPr>
              <a:xfrm>
                <a:off x="-292769" y="4167675"/>
                <a:ext cx="22258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b="0" i="0" u="sng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rId10"/>
                  </a:rPr>
                  <a:t>Welcome to Python.org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5" name="Google Shape;235;p17"/>
            <p:cNvSpPr/>
            <p:nvPr/>
          </p:nvSpPr>
          <p:spPr>
            <a:xfrm>
              <a:off x="3616022" y="1154509"/>
              <a:ext cx="978408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 rot="-5400000">
              <a:off x="1656745" y="2589048"/>
              <a:ext cx="304665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5210550" y="3209603"/>
              <a:ext cx="2001476" cy="914400"/>
            </a:xfrm>
            <a:prstGeom prst="roundRect">
              <a:avLst>
                <a:gd name="adj" fmla="val 16667"/>
              </a:avLst>
            </a:prstGeom>
            <a:solidFill>
              <a:srgbClr val="7DC49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Miniprojeto</a:t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 rot="10800000">
              <a:off x="7294408" y="3391997"/>
              <a:ext cx="1679263" cy="4846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 rot="5400000">
              <a:off x="8400592" y="155415"/>
              <a:ext cx="833814" cy="270727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accent1"/>
            </a:solidFill>
            <a:ln w="25400" cap="flat" cmpd="sng">
              <a:solidFill>
                <a:srgbClr val="147E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21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631914"/>
              </p:ext>
            </p:extLst>
          </p:nvPr>
        </p:nvGraphicFramePr>
        <p:xfrm>
          <a:off x="128592" y="714375"/>
          <a:ext cx="11977567" cy="614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Documento" r:id="rId5" imgW="9036325" imgH="4407809" progId="Word.Document.12">
                  <p:embed/>
                </p:oleObj>
              </mc:Choice>
              <mc:Fallback>
                <p:oleObj name="Documento" r:id="rId5" imgW="9036325" imgH="440780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8592" y="714375"/>
                        <a:ext cx="11977567" cy="6143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481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7608</TotalTime>
  <Words>941</Words>
  <Application>Microsoft Office PowerPoint</Application>
  <PresentationFormat>Personalizar</PresentationFormat>
  <Paragraphs>328</Paragraphs>
  <Slides>52</Slides>
  <Notes>49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8" baseType="lpstr">
      <vt:lpstr>Arial</vt:lpstr>
      <vt:lpstr>Twentieth Century</vt:lpstr>
      <vt:lpstr>Calibri</vt:lpstr>
      <vt:lpstr>Noto Sans Symbols</vt:lpstr>
      <vt:lpstr>Integral</vt:lpstr>
      <vt:lpstr>Documento</vt:lpstr>
      <vt:lpstr>Apresentação do PowerPoint</vt:lpstr>
      <vt:lpstr>SUMÁRIO DA APRESENTAÇÃO</vt:lpstr>
      <vt:lpstr>1. APRESENTAÇÃO DA EQUIPE DO MÓDULO</vt:lpstr>
      <vt:lpstr>2. APRESENTAÇÃO DO MÓDULO LP_IA_PYTHON</vt:lpstr>
      <vt:lpstr>3. CALENDÁRIO DO MÓDULO LP_IA_PYTHON</vt:lpstr>
      <vt:lpstr>5. APRESENTAÇÃO DA ESTRATÉGIA DE  ENSINO-APRENDIZAGEM</vt:lpstr>
      <vt:lpstr>5. APRESENTAÇÃO DA ESTRATÉGIA DE  ENSINO-APRENDIZAGEM</vt:lpstr>
      <vt:lpstr>Montagem do ambiente de desenvolvimento e estudos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LINGUAGEM DE PROGRAMAÇÃO PARA IA COM PYTHON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Andreza Mourão</dc:creator>
  <cp:lastModifiedBy>Hiram Amaral</cp:lastModifiedBy>
  <cp:revision>118</cp:revision>
  <cp:lastPrinted>2022-03-23T15:19:13Z</cp:lastPrinted>
  <dcterms:created xsi:type="dcterms:W3CDTF">2021-12-05T21:57:17Z</dcterms:created>
  <dcterms:modified xsi:type="dcterms:W3CDTF">2022-03-27T07:56:07Z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